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65" r:id="rId16"/>
    <p:sldId id="266" r:id="rId17"/>
    <p:sldId id="258" r:id="rId4"/>
    <p:sldId id="267" r:id="rId18"/>
    <p:sldId id="259" r:id="rId5"/>
    <p:sldId id="268" r:id="rId19"/>
    <p:sldId id="269" r:id="rId20"/>
    <p:sldId id="270" r:id="rId21"/>
    <p:sldId id="271" r:id="rId22"/>
    <p:sldId id="260" r:id="rId6"/>
    <p:sldId id="272" r:id="rId23"/>
    <p:sldId id="273" r:id="rId24"/>
    <p:sldId id="274" r:id="rId25"/>
    <p:sldId id="275" r:id="rId26"/>
    <p:sldId id="261" r:id="rId7"/>
    <p:sldId id="276" r:id="rId27"/>
    <p:sldId id="262" r:id="rId8"/>
    <p:sldId id="263" r:id="rId9"/>
    <p:sldId id="277" r:id="rId28"/>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Merge rate</c:v>
                </c:pt>
              </c:strCache>
            </c:strRef>
          </c:tx>
          <c:spPr>
            <a:solidFill>
              <a:srgbClr val="2AA88B"/>
            </a:solidFill>
            <a:effectLst/>
          </c:spPr>
          <c:invertIfNegative val="0"/>
          <c:dLbls>
            <c:numFmt formatCode="0.0&quot;%&quot;" sourceLinked="0"/>
            <c:txPr>
              <a:bodyPr/>
              <a:lstStyle/>
              <a:p>
                <a:pPr>
                  <a:defRPr b="0" i="0" strike="noStrike" sz="1000" u="none">
                    <a:solidFill>
                      <a:srgbClr val="9AA5B8"/>
                    </a:solidFill>
                    <a:latin typeface="Arial"/>
                  </a:defRPr>
                </a:pPr>
              </a:p>
            </c:txPr>
            <c:showLegendKey val="0"/>
            <c:showVal val="1"/>
            <c:showCatName val="0"/>
            <c:showSerName val="0"/>
            <c:showPercent val="0"/>
            <c:showBubbleSize val="0"/>
            <c:showLeaderLines val="0"/>
          </c:dLbls>
          <c:dPt>
            <c:idx val="0"/>
            <c:invertIfNegative val="0"/>
            <c:bubble3D val="0"/>
            <c:spPr>
              <a:solidFill>
                <a:srgbClr val="2AA88B"/>
              </a:solidFill>
              <a:effectLst/>
            </c:spPr>
          </c:dPt>
          <c:dPt>
            <c:idx val="1"/>
            <c:invertIfNegative val="0"/>
            <c:bubble3D val="0"/>
            <c:spPr>
              <a:solidFill>
                <a:srgbClr val="2AA88B"/>
              </a:solidFill>
              <a:effectLst/>
            </c:spPr>
          </c:dPt>
          <c:dPt>
            <c:idx val="2"/>
            <c:invertIfNegative val="0"/>
            <c:bubble3D val="0"/>
            <c:spPr>
              <a:solidFill>
                <a:srgbClr val="2AA88B"/>
              </a:solidFill>
              <a:effectLst/>
            </c:spPr>
          </c:dPt>
          <c:dPt>
            <c:idx val="3"/>
            <c:invertIfNegative val="0"/>
            <c:bubble3D val="0"/>
            <c:spPr>
              <a:solidFill>
                <a:srgbClr val="2AA88B"/>
              </a:solidFill>
              <a:effectLst/>
            </c:spPr>
          </c:dPt>
          <c:dPt>
            <c:idx val="4"/>
            <c:invertIfNegative val="0"/>
            <c:bubble3D val="0"/>
            <c:spPr>
              <a:solidFill>
                <a:srgbClr val="2AA88B"/>
              </a:solidFill>
              <a:effectLst/>
            </c:spPr>
          </c:dPt>
          <c:dPt>
            <c:idx val="5"/>
            <c:invertIfNegative val="0"/>
            <c:bubble3D val="0"/>
            <c:spPr>
              <a:solidFill>
                <a:srgbClr val="9AA3B2"/>
              </a:solidFill>
              <a:effectLst/>
            </c:spPr>
          </c:dPt>
          <c:cat>
            <c:multiLvlStrRef>
              <c:f>Sheet1!$A$2:$A$7</c:f>
              <c:multiLvlStrCache>
                <c:ptCount val="6"/>
                <c:lvl>
                  <c:pt idx="0">
                    <c:v>Devin</c:v>
                  </c:pt>
                  <c:pt idx="1">
                    <c:v>Copilot</c:v>
                  </c:pt>
                  <c:pt idx="2">
                    <c:v>Cursor</c:v>
                  </c:pt>
                  <c:pt idx="3">
                    <c:v>Codex</c:v>
                  </c:pt>
                  <c:pt idx="4">
                    <c:v>Claude Code</c:v>
                  </c:pt>
                  <c:pt idx="5">
                    <c:v>Human PRs</c:v>
                  </c:pt>
                </c:lvl>
              </c:multiLvlStrCache>
            </c:multiLvlStrRef>
          </c:cat>
          <c:val>
            <c:numRef>
              <c:f>Sheet1!$B$2:$B$7</c:f>
              <c:numCache>
                <c:formatCode>General</c:formatCode>
                <c:ptCount val="6"/>
                <c:pt idx="0">
                  <c:v>43</c:v>
                </c:pt>
                <c:pt idx="1">
                  <c:v>59.6</c:v>
                </c:pt>
                <c:pt idx="2">
                  <c:v>63.9</c:v>
                </c:pt>
                <c:pt idx="3">
                  <c:v>73.5</c:v>
                </c:pt>
                <c:pt idx="4">
                  <c:v>84.3</c:v>
                </c:pt>
                <c:pt idx="5">
                  <c:v>85</c:v>
                </c:pt>
              </c:numCache>
            </c:numRef>
          </c:val>
        </c:ser>
        <c:dLbls>
          <c:numFmt formatCode="0.0&quot;%&quot;" sourceLinked="0"/>
          <c:txPr>
            <a:bodyPr/>
            <a:lstStyle/>
            <a:p>
              <a:pPr>
                <a:defRPr b="0" i="0" strike="noStrike" sz="1000" u="none">
                  <a:solidFill>
                    <a:srgbClr val="9AA5B8"/>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9AA5B8"/>
                </a:solidFill>
                <a:latin typeface="Arial"/>
              </a:defRPr>
            </a:pPr>
            <a:endParaRPr lang="en-US"/>
          </a:p>
        </c:txPr>
        <c:crossAx val="2094734552"/>
        <c:crosses val="autoZero"/>
        <c:auto val="1"/>
        <c:lblAlgn val="ctr"/>
        <c:noMultiLvlLbl val="1"/>
      </c:catAx>
      <c:valAx>
        <c:axId val="2094734552"/>
        <c:scaling>
          <c:orientation val="minMax"/>
          <c:max val="10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solidFill>
          <a:srgbClr val="0B1220"/>
        </a:solid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Share of agent pull requests</c:v>
                </c:pt>
              </c:strCache>
            </c:strRef>
          </c:tx>
          <c:spPr>
            <a:solidFill>
              <a:srgbClr val="E08A1E"/>
            </a:solidFill>
            <a:effectLst/>
          </c:spPr>
          <c:invertIfNegative val="0"/>
          <c:dLbls>
            <c:numFmt formatCode="0.0&quot;%&quot;" sourceLinked="0"/>
            <c:txPr>
              <a:bodyPr/>
              <a:lstStyle/>
              <a:p>
                <a:pPr>
                  <a:defRPr b="0" i="0" strike="noStrike" sz="1000" u="none">
                    <a:solidFill>
                      <a:srgbClr val="9AA5B8"/>
                    </a:solidFill>
                    <a:latin typeface="Arial"/>
                  </a:defRPr>
                </a:pPr>
              </a:p>
            </c:txPr>
            <c:showLegendKey val="0"/>
            <c:showVal val="1"/>
            <c:showCatName val="0"/>
            <c:showSerName val="0"/>
            <c:showPercent val="0"/>
            <c:showBubbleSize val="0"/>
            <c:showLeaderLines val="0"/>
          </c:dLbls>
          <c:cat>
            <c:multiLvlStrRef>
              <c:f>Sheet1!$A$2:$A$5</c:f>
              <c:multiLvlStrCache>
                <c:ptCount val="4"/>
                <c:lvl>
                  <c:pt idx="0">
                    <c:v>Conflict rate, one agent</c:v>
                  </c:pt>
                  <c:pt idx="1">
                    <c:v>Conflict rate, two agents in one repo</c:v>
                  </c:pt>
                  <c:pt idx="2">
                    <c:v>PRs that change tested code and add no test</c:v>
                  </c:pt>
                  <c:pt idx="3">
                    <c:v>PRs where no test runs the code they changed</c:v>
                  </c:pt>
                </c:lvl>
              </c:multiLvlStrCache>
            </c:multiLvlStrRef>
          </c:cat>
          <c:val>
            <c:numRef>
              <c:f>Sheet1!$B$2:$B$5</c:f>
              <c:numCache>
                <c:formatCode>General</c:formatCode>
                <c:ptCount val="4"/>
                <c:pt idx="0">
                  <c:v>19.8</c:v>
                </c:pt>
                <c:pt idx="1">
                  <c:v>41.7</c:v>
                </c:pt>
                <c:pt idx="2">
                  <c:v>50.4</c:v>
                </c:pt>
                <c:pt idx="3">
                  <c:v>64.8</c:v>
                </c:pt>
              </c:numCache>
            </c:numRef>
          </c:val>
        </c:ser>
        <c:dLbls>
          <c:numFmt formatCode="0.0&quot;%&quot;" sourceLinked="0"/>
          <c:txPr>
            <a:bodyPr/>
            <a:lstStyle/>
            <a:p>
              <a:pPr>
                <a:defRPr b="0" i="0" strike="noStrike" sz="1000" u="none">
                  <a:solidFill>
                    <a:srgbClr val="9AA5B8"/>
                  </a:solidFill>
                  <a:latin typeface="Arial"/>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900" b="0" i="0" u="none" strike="noStrike">
                <a:solidFill>
                  <a:srgbClr val="9AA5B8"/>
                </a:solidFill>
                <a:latin typeface="Arial"/>
              </a:defRPr>
            </a:pPr>
            <a:endParaRPr lang="en-US"/>
          </a:p>
        </c:txPr>
        <c:crossAx val="2094734552"/>
        <c:crosses val="autoZero"/>
        <c:auto val="1"/>
        <c:lblAlgn val="ctr"/>
        <c:noMultiLvlLbl val="1"/>
      </c:catAx>
      <c:valAx>
        <c:axId val="2094734552"/>
        <c:scaling>
          <c:orientation val="minMax"/>
          <c:max val="10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solidFill>
          <a:srgbClr val="0B1220"/>
        </a:solid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a skill is procedural knowledge you hand an agent that starts every session with no memory of your team. Three things decide whether it pays off: what it costs to keep around, whether it fires at the right moment, and whether it says anything the model did not already know.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section in one line: agents are already writing code in this repo, so the question is not whether to let them in, it is what the repo tells them when they arrive. Four slides: what an agent is, how tools and MCP and skills differ, what the measurement says, and what NIST is about to require.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chart is the one to sit on: agent pull requests in Python repos merge within a point of the human baseline, which means these are not toy patches being waved through. The study is large and Python-only, 489 repos and 220,612 closed PRs, so it is the best evidence we have for this audience. Right chart is the same body of research turned around: the merged code frequently ships with no test touching the lines it changed, and two agents in one repo conflict at double the rate of one. Both are repository problems, not model problems, which is the argument for the rest of the talk.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is the demo: a real crew, a real repository, and the cost argument that makes skills necessary. Keep it concrete, and resist explaining skills here. The definition comes in section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the definition, a worked example, the setup, and the rules for a Python repo. If time is short, the two slides that matter are the definition and the rules panel.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here. Take three or four answers out loud and write them on the board, because the honest ones will be more concrete than anything on the previous slides. If the room is quiet, prime it with the two from the setup slide: the credential rule and the test gate. The point to land afterwards is that every useful answer describes a failure someone already had, which is exactly where a skill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Park anything you cannot answer on the board rather than guessing. The two questions that usually come up are how skills differ from CLAUDE.md, which is resident cost versus on-demand loading, and whether installing public skills is safe, which is the audit point from the setup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people at the specification and the best practices page. The two arXiv papers are the reason the deck argues for a small, sharp library rather than a large one. Anything numeric here should be re-checked before it is quoted in a design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slide that should change behavior. The instinct after learning to write skills is to write many. The measured effect of a large, overlapping library is negative, and the mechanism is selection, not context. A library of twelve sharp skills beats two hundred fuzzy ones.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An agent is not a new kind of model. It is a model operating inside a loop with context, tools, persistent state, and some definition of done.</a:t>
            </a:r>
          </a:p>
          <a:p>
            <a:r>
              <a:rPr lang="en-US" dirty="0"/>
              <a:t>• The model is only one component. For repository design we have far more control over the context, tools, harness, verification, and skills than over the underlying model.</a:t>
            </a:r>
          </a:p>
          <a:p>
            <a:r>
              <a:rPr lang="en-US" dirty="0"/>
              <a:t>• Every loop compounds uncertainty. The 37% figure is illustrative math: 0.99^100. It assumes an independent 99% success rate at every step, which real agent runs absolutely do not have. The point is only that small failure rates become meaningful over long trajectories.</a:t>
            </a:r>
          </a:p>
          <a:p>
            <a:r>
              <a:rPr lang="en-US" dirty="0"/>
              <a:t>• More autonomy usually means more context and tool traffic. Treat the token multipliers as directional, not as universal benchmarks. Agent architectures vary considerably.</a:t>
            </a:r>
          </a:p>
          <a:p>
            <a:r>
              <a:rPr lang="en-US" dirty="0"/>
              <a:t>• Verification is different from instruction. Telling an agent to write good tests is not the same as giving it a test suite or a grader it cannot modify. Wherever possible, move correctness out of prose and into executable checks.</a:t>
            </a:r>
          </a:p>
          <a:p>
            <a:r>
              <a:rPr lang="en-US" dirty="0"/>
              <a:t>• Persistent state matters because context is temporary. Files, git history, checkpoints, test results, and artifacts survive after the context window is compacted or the session ends.</a:t>
            </a:r>
          </a:p>
          <a:p>
            <a:r>
              <a:rPr lang="en-US" dirty="0"/>
              <a:t>• Skills enter the loop through context. They do not make the model intrinsically smarter. They inject repository-specific procedural knowledge at the moment the agent needs it.</a:t>
            </a:r>
          </a:p>
          <a:p>
            <a:r>
              <a:rPr lang="en-US" dirty="0"/>
              <a:t>• That is the bridge to the rest of the presentation: your agent already knows Python. The repository has to teach it how your team works here.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are layers, not alternatives. A tool is the unit of action: a schema plus a handler, and its schema costs context on every turn. An MCP server is the unit of connection: it serves a bundle of tools, resources, and prompts over JSON-RPC 2.0 on stdio or streamable HTTP, so one integration works across every MCP host. A skill is the unit of know-how: a SKILL.md and its bundled files, loaded progressively, that teaches procedure and judgment without adding any new capability. Common failure mode: teams build an MCP server when what they actually needed was a skill, because the model already had the tools and just did not know the house standard for using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for engineers: NIST is not a regulator, but its guidance becomes a requirement through FedRAMP, customer contracts, and audits. You will meet it as a control you have to evidence, not a law you have to read. First-class agents is the one part stable enough to build against today: every agent gets its own identifier, credentials, and entitlements, bound to the operating user or system, with short-lived credentials and least privilege per tool. The actual controls will arrive as SP 800-53 overlays (COSAiS), two of them agentic. Drafts expected late 2026, finalization targeted 2027. Two questions for the room: can we name the identity and entitlements of every agent in production right now, and can we replay what any one of them did last Tuesday? Sector note: the NAIC AI model bulletin points insurers to the NIST AI RMF, which is how this reaches a regulated carrier before any federal mandate does.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it left to right. The crew wakes, it reads the four skills on main, and the site ships. The left box is just runtime: Python on the Agent SDK, in a container, started by a queue message through KEDA. The row underneath is one run. The two things worth saying out loud are the dollar ceiling, because an unbounded agent is a bill, and the verifier, because it is a different agent than the one that did the work. Land on the last line: the conventions live in the repo, not in the crew, so the same crew can be pointed at a repo it has never seen.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claim: agents are the cheap part, verification is the product. The gate is eleven deterministic scripts and no agent can edit it, which is what makes shipping without approval defensible rather than reckless. Circle fill shows model tier (solid teal = Opus 5, dark teal = Sonnet 5, hollow = Haiku 4.5). A green ring means that agent can stop the line. If asked why there is no approval step: blast radius is a broken marketing page for a few minutes, and rollback is automatic and non-agentic. If asked what would change my mind: the Reviewer is a model reviewing a model, and I have no evidence yet on how correlated their blind spots are. Nine roles, ten runners: Builder runs as two instances. Context is cleared of tool results at 100K tokens and compacted at 200K, and every run also carries a hard spend ceiling the SDK enforces across the subagent tree. Status Sept 2026: Phase 1 of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fast across the stack strip; it is there to establish that this is an ordinary TypeScript site, not a Python project. Then spend the time on the table. The fourth column is the one that lands: a rule a linter cannot express, taken from each skill. Headings end with a period. Format checks versus format writes. A dek between 10 and 280 characters. Close on the band: the skills are Markdown, they would work in any language, and the Python crew reads them from outside.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setup slide. Two pre-skill options both fail: everything resident (context bloat, deprioritized instructions, compaction dropping the tail) or nothing resident (the agent guesses and you re-explain every session).
The resolution is tiering. For a 20-skill repo, loading everything would be roughly 100,000 tokens on every turn; the tiered load is about 4,800 on the busiest turn and about 800 on a turn where nothing fires.
Trigger versus on demand: trigger is matching, decided before work starts, and pulls a whole SKILL.md body. On demand is navigation, decided mid-task, and pulls one named file only if that branch is taken.
That tiering is what makes a shelf of skills affordable, and it is also why an unproven skill still costs something: its description is resident on every 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sentence to land: a skill is a folder, and the only part always in context is its name and description. Everything else is lazy. Point at the frontmatter panel and say that this is the only thing the model sees until it decides the skill applies, which is why the description is written for matching, not for reading.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three panels left to right, then answer the two questions with the band. Panel one: the description is the only part always in context, and the last clause is the pushy one that catches people who never say the word skill. Panel two: one table keeps five more files out of the window until a condition calls them. Panel three is the payoff, real output, and the checker found a weak test prompt in the skill that ships the checker. Then the band: why a skill instead of a document, and the six bodies of knowledge inside. Note that only one of the six is about AI. The rest is interviewing, ops, and testing.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One-slide reference for authoring agent skills that ship inside a Python repository, readable by Claude or any other agent that loads SKILL.md.
Left column: the on-disk anatomy and the portable frontmatter subset. Right column: six authoring principles. Bottom: the unattended-run checklist and the common bloat to cut.
Key argument: a skill earns its permanent metadata cost only by carrying repo-specific truth the model cannot infer, and it is unproven until it has been run against a no-skill baseline in a fresh session.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This is the research answer to the discussion coming up: what people actually build skills for, not what a vendor page says they should.</a:t>
            </a:r>
          </a:p>
          <a:p>
            <a:r>
              <a:rPr lang="en-US" dirty="0"/>
              <a:t>• Infrastructure and DevOps is the largest slice of a 40,285-skill public corpus at 24%, ahead of code generation at 14%, and debugging and review at 13%.</a:t>
            </a:r>
          </a:p>
          <a:p>
            <a:r>
              <a:rPr lang="en-US" dirty="0"/>
              <a:t>• The two failure-driven ones are secrets and tests. Agent-assisted commits leak a credential at roughly double the public baseline, and most agent Python pull requests change code no existing test runs, so those are the first two skills most teams write.</a:t>
            </a:r>
          </a:p>
          <a:p>
            <a:r>
              <a:rPr lang="en-US" dirty="0"/>
              <a:t>• End on the caution. Public skills are executable supply chain: an audit of 22,511 of them averaged about six findings each. Read one before you install it.</a:t>
            </a:r>
          </a:p>
          <a:p>
            <a:r>
              <a:rPr lang="en-US" dirty="0"/>
              <a:t>• Every line on this slide links to its source if anyone asks in the room.</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three moves. (1) The ceiling: window size is no longer the constraint that matters; every model degrades well before its advertised limit, and effective context sits near 60-70% of the number on the box. (2) The discipline: write / select / compress / isolate is now the standard vocabulary for managing what enters the window, with sub-agent isolation and cache-aligned prefixes as the highest-leverage moves. (3) What's next: memory graduates from a retrieval trick to a system component with its own benchmarks (LoCoMo, LongMemEval, BEAM at 1M and 10M) and its own governance surface.
Sources: morphllm.com/context-rot; anthropic.com/engineering/effective-context-engineering-for-ai-agents; mem0.ai/blog/state-of-ai-agent-memory-2026; elvex.com/blog/context-length-comparison-ai-models-2026; reactify-solutions.com context engineering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the interesting thing is not that skills exist, it is how fast the format settled. Anthropic published the spec as an open standard on Dec 19 2025; OpenAI shipped support within a day; by now roughly forty clients read the same folder.
Card 1: the whole spec fits on a card. Two required fields. The engineering discipline is progressive disclosure: name and description are always in context, so the description is the retrieval interface, not documentation. Most bad skills are bad because the description does not say when to use them.
Card 2: portability is real for the core and thin at the edges. A skill that leans on subagents, context isolation or allowed-tools behaves differently on Cursor than on Claude Code. Cursor is project scope only, which matters if you were planning to distribute personal skills.
Card 3: this is the slide's argument. The format converged; the trust layer did not. MCP went to the Linux Foundation, Agent Skills did not, so there is no neutral steward yet. The spec has no signing, versioning or provenance. Snyk scanned 3,984 public skills and found 36 percent with at least one flaw and 76 confirmed malicious. A skill is markdown that tells an agent holding your credentials what to do. Treat it as a dependency: pinned source, review, allowlist.
Repo table: superpowers is worth studying even if you never install it, because it encodes a methodology rather than a lookup. The anthropics/skills document skills are the best example of a large skill that stays inside a context budget. Point people at agentskills/agentskills for the validator.
Star counts are rounded snapshots from September 2026; refresh before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agentskills.io/specification" TargetMode="External"/><Relationship Id="rId2" Type="http://schemas.openxmlformats.org/officeDocument/2006/relationships/hyperlink" Target="https://platform.claude.com/docs/en/agents-and-tools/agent-skills/best-practices" TargetMode="External"/><Relationship Id="rId3" Type="http://schemas.openxmlformats.org/officeDocument/2006/relationships/hyperlink" Target="https://platform.claude.com/docs/en/agents-and-tools/agent-skills/overview" TargetMode="External"/><Relationship Id="rId4" Type="http://schemas.openxmlformats.org/officeDocument/2006/relationships/hyperlink" Target="https://code.claude.com/docs/en/skills" TargetMode="External"/><Relationship Id="rId5" Type="http://schemas.openxmlformats.org/officeDocument/2006/relationships/hyperlink" Target="https://claude.com/blog/skills-explained" TargetMode="External"/><Relationship Id="rId6" Type="http://schemas.openxmlformats.org/officeDocument/2006/relationships/hyperlink" Target="https://platform.claude.com/docs/en/agents-and-tools/agent-skills/enterprise" TargetMode="External"/><Relationship Id="rId7" Type="http://schemas.openxmlformats.org/officeDocument/2006/relationships/hyperlink" Target="https://owasp.org/www-project-agentic-skills-top-10/" TargetMode="External"/><Relationship Id="rId8" Type="http://schemas.openxmlformats.org/officeDocument/2006/relationships/hyperlink" Target="https://github.com/anthropics/skills" TargetMode="External"/><Relationship Id="rId9" Type="http://schemas.openxmlformats.org/officeDocument/2006/relationships/hyperlink" Target="https://arxiv.org/abs/2605.24050" TargetMode="External"/><Relationship Id="rId10" Type="http://schemas.openxmlformats.org/officeDocument/2006/relationships/hyperlink" Target="https://arxiv.org/abs/2604.04323" TargetMode="External"/><Relationship Id="rId11" Type="http://schemas.openxmlformats.org/officeDocument/2006/relationships/hyperlink" Target="https://arxiv.org/abs/2602.08004" TargetMode="External"/><Relationship Id="rId12" Type="http://schemas.openxmlformats.org/officeDocument/2006/relationships/hyperlink" Target="https://arxiv.org/abs/2607.18057" TargetMode="External"/><Relationship Id="rId13" Type="http://schemas.openxmlformats.org/officeDocument/2006/relationships/hyperlink" Target="https://arxiv.org/abs/2607.21832" TargetMode="External"/><Relationship Id="rId14" Type="http://schemas.openxmlformats.org/officeDocument/2006/relationships/hyperlink" Target="https://blog.gitguardian.com/the-state-of-secrets-sprawl-2026/" TargetMode="External"/><Relationship Id="rId15" Type="http://schemas.openxmlformats.org/officeDocument/2006/relationships/hyperlink" Target="https://thenewstack.io/ai-agent-skills-security/" TargetMode="External"/><Relationship Id="rId16" Type="http://schemas.openxmlformats.org/officeDocument/2006/relationships/slideLayout" Target="../slideLayouts/slideLayout1.xml"/><Relationship Id="rId1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Relationships xmlns="http://schemas.openxmlformats.org/package/2006/relationships"><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Relationships xmlns="http://schemas.openxmlformats.org/package/2006/relationships"><Relationship Id="rId7" Type="http://schemas.openxmlformats.org/officeDocument/2006/relationships/slideLayout" Target="../slideLayouts/slideLayout1.xml"/><Relationship Id="rId1" Type="http://schemas.openxmlformats.org/officeDocument/2006/relationships/image" Target="../media/merged11-1.png"/><Relationship Id="rId2" Type="http://schemas.openxmlformats.org/officeDocument/2006/relationships/image" Target="../media/merged11-2.png"/><Relationship Id="rId3" Type="http://schemas.openxmlformats.org/officeDocument/2006/relationships/image" Target="../media/merged11-3.png"/><Relationship Id="rId8" Type="http://schemas.openxmlformats.org/officeDocument/2006/relationships/notesSlide" Target="../notesSlides/notesSlide11.xml"/></Relationships>
</file>

<file path=ppt/slides/_rels/slide12.xml.rels><?xml version="1.0" encoding="UTF-8" standalone="yes"?><Relationships xmlns="http://schemas.openxmlformats.org/package/2006/relationships"><Relationship Id="rId14" Type="http://schemas.openxmlformats.org/officeDocument/2006/relationships/slideLayout" Target="../slideLayouts/slideLayout1.xml"/><Relationship Id="rId1" Type="http://schemas.openxmlformats.org/officeDocument/2006/relationships/hyperlink" Target="https://www.nist.gov/itl/ai-risk-management-framework" TargetMode="External"/><Relationship Id="rId2" Type="http://schemas.openxmlformats.org/officeDocument/2006/relationships/hyperlink" Target="https://csrc.nist.gov/pubs/ir/8596/iprd" TargetMode="External"/><Relationship Id="rId3" Type="http://schemas.openxmlformats.org/officeDocument/2006/relationships/hyperlink" Target="https://www.nist.gov/publications/summary-analysis-responses-request-information-regarding-security-considerations-ai" TargetMode="External"/><Relationship Id="rId4" Type="http://schemas.openxmlformats.org/officeDocument/2006/relationships/hyperlink" Target="https://csrc.nist.gov/projects/cosais" TargetMode="External"/><Relationship Id="rId5" Type="http://schemas.openxmlformats.org/officeDocument/2006/relationships/hyperlink" Target="https://www.nist.gov/artificial-intelligence/ai-agent-standards-initiative" TargetMode="External"/><Relationship Id="rId6" Type="http://schemas.openxmlformats.org/officeDocument/2006/relationships/hyperlink" Target="https://www.nist.gov/blogs/cybersecurity-insights/back-future-why-agentic-ai-needs-strong-identity-foundation" TargetMode="External"/><Relationship Id="rId7" Type="http://schemas.openxmlformats.org/officeDocument/2006/relationships/hyperlink" Target="https://csrc.nist.gov/projects/cosais" TargetMode="External"/><Relationship Id="rId8" Type="http://schemas.openxmlformats.org/officeDocument/2006/relationships/hyperlink" Target="https://csrc.nist.gov/pubs/ir/8596/iprd" TargetMode="External"/><Relationship Id="rId9" Type="http://schemas.openxmlformats.org/officeDocument/2006/relationships/hyperlink" Target="https://www.nist.gov/publications/summary-analysis-responses-request-information-regarding-security-considerations-ai" TargetMode="External"/><Relationship Id="rId10" Type="http://schemas.openxmlformats.org/officeDocument/2006/relationships/hyperlink" Target="https://www.nextgov.com/artificial-intelligence/2026/05/nist-aims-summer-release-ai-cyber-guidelines/413559/" TargetMode="External"/><Relationship Id="rId15" Type="http://schemas.openxmlformats.org/officeDocument/2006/relationships/notesSlide" Target="../notesSlides/notesSlide12.xml"/></Relationships>
</file>

<file path=ppt/slides/_rels/slide13.xml.rels><?xml version="1.0" encoding="UTF-8" standalone="yes"?><Relationships xmlns="http://schemas.openxmlformats.org/package/2006/relationships"><Relationship Id="rId6" Type="http://schemas.openxmlformats.org/officeDocument/2006/relationships/slideLayout" Target="../slideLayouts/slideLayout1.xml"/><Relationship Id="rId1" Type="http://schemas.openxmlformats.org/officeDocument/2006/relationships/image" Target="../media/merged13-1.png"/><Relationship Id="rId2" Type="http://schemas.openxmlformats.org/officeDocument/2006/relationships/image" Target="../media/merged13-2.png"/><Relationship Id="rId7" Type="http://schemas.openxmlformats.org/officeDocument/2006/relationships/notesSlide" Target="../notesSlides/notesSlide13.xml"/></Relationships>
</file>

<file path=ppt/slides/_rels/slide14.xml.rels><?xml version="1.0" encoding="UTF-8" standalone="yes"?><Relationships xmlns="http://schemas.openxmlformats.org/package/2006/relationships"><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Relationships xmlns="http://schemas.openxmlformats.org/package/2006/relationships"><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Relationships xmlns="http://schemas.openxmlformats.org/package/2006/relationships"><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Relationships xmlns="http://schemas.openxmlformats.org/package/2006/relationships"><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Relationships xmlns="http://schemas.openxmlformats.org/package/2006/relationships"><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Relationships xmlns="http://schemas.openxmlformats.org/package/2006/relationships"><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Relationships xmlns="http://schemas.openxmlformats.org/package/2006/relationships"><Relationship Id="rId10" Type="http://schemas.openxmlformats.org/officeDocument/2006/relationships/slideLayout" Target="../slideLayouts/slideLayout1.xml"/><Relationship Id="rId3" Type="http://schemas.openxmlformats.org/officeDocument/2006/relationships/hyperlink" Target="https://arxiv.org/abs/2602.08004" TargetMode="External"/><Relationship Id="rId4" Type="http://schemas.openxmlformats.org/officeDocument/2006/relationships/hyperlink" Target="https://blog.gitguardian.com/the-state-of-secrets-sprawl-2026/" TargetMode="External"/><Relationship Id="rId5" Type="http://schemas.openxmlformats.org/officeDocument/2006/relationships/hyperlink" Target="https://arxiv.org/abs/2607.18057" TargetMode="External"/><Relationship Id="rId6" Type="http://schemas.openxmlformats.org/officeDocument/2006/relationships/hyperlink" Target="https://arxiv.org/abs/2602.08004" TargetMode="External"/><Relationship Id="rId7" Type="http://schemas.openxmlformats.org/officeDocument/2006/relationships/hyperlink" Target="https://thenewstack.io/ai-agent-skills-security/" TargetMode="External"/><Relationship Id="rId8" Type="http://schemas.openxmlformats.org/officeDocument/2006/relationships/hyperlink" Target="https://github.com/obra/superpowers" TargetMode="External"/><Relationship Id="rId11" Type="http://schemas.openxmlformats.org/officeDocument/2006/relationships/notesSlide" Target="../notesSlides/notesSlide20.xml"/></Relationships>
</file>

<file path=ppt/slides/_rels/slide21.xml.rels><?xml version="1.0" encoding="UTF-8" standalone="yes"?><Relationships xmlns="http://schemas.openxmlformats.org/package/2006/relationships"><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Relationships xmlns="http://schemas.openxmlformats.org/package/2006/relationships"><Relationship Id="rId4" Type="http://schemas.openxmlformats.org/officeDocument/2006/relationships/slideLayout" Target="../slideLayouts/slideLayout1.xml"/><Relationship Id="rId5"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220"/>
        </a:solidFill>
      </p:bgPr>
    </p:bg>
    <p:spTree>
      <p:nvGrpSpPr>
        <p:cNvPr id="1" name=""/>
        <p:cNvGrpSpPr/>
        <p:nvPr/>
      </p:nvGrpSpPr>
      <p:grpSpPr>
        <a:xfrm>
          <a:off x="0" y="0"/>
          <a:ext cx="0" cy="0"/>
          <a:chOff x="0" y="0"/>
          <a:chExt cx="0" cy="0"/>
        </a:xfrm>
      </p:grpSpPr>
      <p:sp>
        <p:nvSpPr>
          <p:cNvPr id="2" name="Text 0"/>
          <p:cNvSpPr txBox="1"/>
          <p:nvPr/>
        </p:nvSpPr>
        <p:spPr>
          <a:xfrm>
            <a:off x="777240" y="1965960"/>
            <a:ext cx="6400800" cy="274320"/>
          </a:xfrm>
          <a:prstGeom prst="rect">
            <a:avLst/>
          </a:prstGeom>
          <a:noFill/>
          <a:ln/>
        </p:spPr>
        <p:txBody>
          <a:bodyPr wrap="square" lIns="0" tIns="0" rIns="0" bIns="0" rtlCol="0" anchor="ctr"/>
          <a:lstStyle/>
          <a:p>
            <a:pPr indent="0" marL="0">
              <a:buNone/>
            </a:pPr>
            <a:r>
              <a:rPr lang="en-US" sz="1200" b="1" spc="300" kern="0" dirty="0">
                <a:solidFill>
                  <a:srgbClr val="2AA88B"/>
                </a:solidFill>
                <a:latin typeface="Calibri" pitchFamily="34" charset="0"/>
                <a:ea typeface="Calibri" pitchFamily="34" charset="-122"/>
                <a:cs typeface="Calibri" pitchFamily="34" charset="-120"/>
              </a:rPr>
              <a:t>CRAFTING AGENT SKILLS</a:t>
            </a:r>
            <a:endParaRPr lang="en-US" sz="1200" dirty="0"/>
          </a:p>
        </p:txBody>
      </p:sp>
      <p:sp>
        <p:nvSpPr>
          <p:cNvPr id="3" name="Text 1"/>
          <p:cNvSpPr txBox="1"/>
          <p:nvPr/>
        </p:nvSpPr>
        <p:spPr>
          <a:xfrm>
            <a:off x="777240" y="2331720"/>
            <a:ext cx="6583680" cy="960120"/>
          </a:xfrm>
          <a:prstGeom prst="rect">
            <a:avLst/>
          </a:prstGeom>
          <a:noFill/>
          <a:ln/>
        </p:spPr>
        <p:txBody>
          <a:bodyPr wrap="square" lIns="0" tIns="0" rIns="0" bIns="0" rtlCol="0" anchor="t"/>
          <a:lstStyle/>
          <a:p>
            <a:pPr indent="0" marL="0">
              <a:buNone/>
            </a:pPr>
            <a:r>
              <a:rPr lang="en-US" sz="4800" b="1" dirty="0">
                <a:solidFill>
                  <a:srgbClr val="FFFFFF"/>
                </a:solidFill>
                <a:latin typeface="Cambria" pitchFamily="34" charset="0"/>
                <a:ea typeface="Cambria" pitchFamily="34" charset="-122"/>
                <a:cs typeface="Cambria" pitchFamily="34" charset="-120"/>
              </a:rPr>
              <a:t>Agents Aren't You</a:t>
            </a:r>
            <a:endParaRPr lang="en-US" sz="4800" dirty="0"/>
          </a:p>
        </p:txBody>
      </p:sp>
      <p:sp>
        <p:nvSpPr>
          <p:cNvPr id="4" name="Text 2"/>
          <p:cNvSpPr txBox="1"/>
          <p:nvPr/>
        </p:nvSpPr>
        <p:spPr>
          <a:xfrm>
            <a:off x="777240" y="3291840"/>
            <a:ext cx="6217920" cy="822960"/>
          </a:xfrm>
          <a:prstGeom prst="rect">
            <a:avLst/>
          </a:prstGeom>
          <a:noFill/>
          <a:ln/>
        </p:spPr>
        <p:txBody>
          <a:bodyPr wrap="square" lIns="0" tIns="0" rIns="0" bIns="0" rtlCol="0" anchor="t"/>
          <a:lstStyle/>
          <a:p>
            <a:pPr indent="0" marL="0">
              <a:lnSpc>
                <a:spcPts val="2500"/>
              </a:lnSpc>
              <a:buNone/>
            </a:pPr>
            <a:r>
              <a:rPr lang="en-US" sz="1800" b="1" dirty="0">
                <a:solidFill>
                  <a:srgbClr val="2AA88B"/>
                </a:solidFill>
                <a:latin typeface="Calibri" pitchFamily="34" charset="0"/>
                <a:ea typeface="Calibri" pitchFamily="34" charset="-122"/>
                <a:cs typeface="Calibri" pitchFamily="34" charset="-120"/>
              </a:rPr>
              <a:t>Turning the unwritten knowledge in your Python repo into instructions agents can actually use.</a:t>
            </a:r>
            <a:endParaRPr lang="en-US" sz="1800" dirty="0"/>
          </a:p>
        </p:txBody>
      </p:sp>
      <p:pic>
        <p:nvPicPr>
          <p:cNvPr id="5" name="Image 0" descr="agent-python-icon.png">    </p:cNvPr>
          <p:cNvPicPr>
            <a:picLocks noChangeAspect="1"/>
          </p:cNvPicPr>
          <p:nvPr/>
        </p:nvPicPr>
        <p:blipFill>
          <a:blip r:embed="rId1">
            <a:alphaModFix amt="88000"/>
          </a:blip>
          <a:stretch>
            <a:fillRect/>
          </a:stretch>
        </p:blipFill>
        <p:spPr>
          <a:xfrm>
            <a:off x="7635240" y="1783080"/>
            <a:ext cx="3383280" cy="3383280"/>
          </a:xfrm>
          <a:prstGeom prst="rect">
            <a:avLst/>
          </a:prstGeom>
        </p:spPr>
      </p:pic>
      <p:sp>
        <p:nvSpPr>
          <p:cNvPr id="6" name="Text 3"/>
          <p:cNvSpPr txBox="1"/>
          <p:nvPr/>
        </p:nvSpPr>
        <p:spPr>
          <a:xfrm>
            <a:off x="7635240" y="5303520"/>
            <a:ext cx="3383280" cy="274320"/>
          </a:xfrm>
          <a:prstGeom prst="rect">
            <a:avLst/>
          </a:prstGeom>
          <a:noFill/>
          <a:ln/>
        </p:spPr>
        <p:txBody>
          <a:bodyPr wrap="square" lIns="0" tIns="0" rIns="0" bIns="0" rtlCol="0" anchor="t"/>
          <a:lstStyle/>
          <a:p>
            <a:pPr algn="ctr" indent="0" marL="0">
              <a:buNone/>
            </a:pPr>
            <a:r>
              <a:rPr lang="en-US" sz="1100" b="1" spc="200" kern="0" dirty="0">
                <a:solidFill>
                  <a:srgbClr val="6B778C"/>
                </a:solidFill>
                <a:latin typeface="Calibri" pitchFamily="34" charset="0"/>
                <a:ea typeface="Calibri" pitchFamily="34" charset="-122"/>
                <a:cs typeface="Calibri" pitchFamily="34" charset="-120"/>
              </a:rPr>
              <a:t>agents  ·  skills  ·  your repo</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777240" y="2514600"/>
            <a:ext cx="2743200" cy="274320"/>
          </a:xfrm>
          <a:prstGeom prst="rect">
            <a:avLst/>
          </a:prstGeom>
          <a:noFill/>
          <a:ln/>
        </p:spPr>
        <p:txBody>
          <a:bodyPr wrap="square" lIns="0" tIns="0" rIns="0" bIns="0" rtlCol="0" anchor="t"/>
          <a:lstStyle/>
          <a:p>
            <a:pPr indent="0" marL="0">
              <a:buNone/>
            </a:pPr>
            <a:r>
              <a:rPr lang="en-US" sz="1200" b="1" spc="300" kern="0" dirty="0">
                <a:solidFill>
                  <a:srgbClr val="2AA88B"/>
                </a:solidFill>
                <a:latin typeface="Calibri" pitchFamily="34" charset="0"/>
                <a:ea typeface="Calibri" pitchFamily="34" charset="-122"/>
                <a:cs typeface="Calibri" pitchFamily="34" charset="-120"/>
              </a:rPr>
              <a:t>SECTION ONE</a:t>
            </a:r>
            <a:endParaRPr lang="en-US" sz="1200" dirty="0"/>
          </a:p>
        </p:txBody>
      </p:sp>
      <p:sp>
        <p:nvSpPr>
          <p:cNvPr id="4" name="Text 1"/>
          <p:cNvSpPr txBox="1"/>
          <p:nvPr/>
        </p:nvSpPr>
        <p:spPr>
          <a:xfrm>
            <a:off x="777240" y="2926080"/>
            <a:ext cx="9601200" cy="1463040"/>
          </a:xfrm>
          <a:prstGeom prst="rect">
            <a:avLst/>
          </a:prstGeom>
          <a:noFill/>
          <a:ln/>
        </p:spPr>
        <p:txBody>
          <a:bodyPr wrap="square" lIns="0" tIns="0" rIns="0" bIns="0" rtlCol="0" anchor="t"/>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Why are we designing for first-class agents?</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2" name="Text 0"/>
          <p:cNvSpPr txBox="1"/>
          <p:nvPr/>
        </p:nvSpPr>
        <p:spPr>
          <a:xfrm>
            <a:off x="777240" y="502920"/>
            <a:ext cx="7315200" cy="274320"/>
          </a:xfrm>
          <a:prstGeom prst="rect">
            <a:avLst/>
          </a:prstGeom>
          <a:noFill/>
          <a:ln/>
        </p:spPr>
        <p:txBody>
          <a:bodyPr wrap="square" lIns="0" tIns="0" rIns="0" bIns="0" rtlCol="0" anchor="ctr"/>
          <a:lstStyle/>
          <a:p>
            <a:pPr indent="0" marL="0">
              <a:buNone/>
            </a:pPr>
            <a:r>
              <a:rPr lang="en-US" sz="1100" b="1" spc="250" kern="0" dirty="0">
                <a:solidFill>
                  <a:srgbClr val="2AA88B"/>
                </a:solidFill>
                <a:latin typeface="Calibri" pitchFamily="34" charset="0"/>
                <a:ea typeface="Calibri" pitchFamily="34" charset="-122"/>
                <a:cs typeface="Calibri" pitchFamily="34" charset="-120"/>
              </a:rPr>
              <a:t>SECTION ONE  ·  IN PRODUCTION TODAY</a:t>
            </a:r>
            <a:endParaRPr lang="en-US" sz="1100" dirty="0"/>
          </a:p>
        </p:txBody>
      </p:sp>
      <p:sp>
        <p:nvSpPr>
          <p:cNvPr id="3" name="Text 1"/>
          <p:cNvSpPr txBox="1"/>
          <p:nvPr/>
        </p:nvSpPr>
        <p:spPr>
          <a:xfrm>
            <a:off x="777240" y="822960"/>
            <a:ext cx="10607040" cy="77724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Agents are already writing your Python</a:t>
            </a:r>
            <a:endParaRPr lang="en-US" sz="3400" dirty="0"/>
          </a:p>
        </p:txBody>
      </p:sp>
      <p:sp>
        <p:nvSpPr>
          <p:cNvPr id="4" name="Shape 2"/>
          <p:cNvSpPr/>
          <p:nvPr/>
        </p:nvSpPr>
        <p:spPr>
          <a:xfrm>
            <a:off x="777240" y="1737360"/>
            <a:ext cx="2551176" cy="1371600"/>
          </a:xfrm>
          <a:prstGeom prst="roundRect">
            <a:avLst>
              <a:gd name="adj" fmla="val 5333"/>
            </a:avLst>
          </a:prstGeom>
          <a:solidFill>
            <a:srgbClr val="16203A"/>
          </a:solidFill>
          <a:ln/>
        </p:spPr>
      </p:sp>
      <p:sp>
        <p:nvSpPr>
          <p:cNvPr id="5" name="Text 3"/>
          <p:cNvSpPr txBox="1"/>
          <p:nvPr/>
        </p:nvSpPr>
        <p:spPr>
          <a:xfrm>
            <a:off x="1005840" y="1810512"/>
            <a:ext cx="2103120" cy="548640"/>
          </a:xfrm>
          <a:prstGeom prst="rect">
            <a:avLst/>
          </a:prstGeom>
          <a:noFill/>
          <a:ln/>
        </p:spPr>
        <p:txBody>
          <a:bodyPr wrap="square" lIns="0" tIns="0" rIns="0" bIns="0" rtlCol="0" anchor="t"/>
          <a:lstStyle/>
          <a:p>
            <a:pPr indent="0" marL="0">
              <a:buNone/>
            </a:pPr>
            <a:r>
              <a:rPr lang="en-US" sz="3000" b="1" dirty="0">
                <a:solidFill>
                  <a:srgbClr val="2AA88B"/>
                </a:solidFill>
                <a:latin typeface="Cambria" pitchFamily="34" charset="0"/>
                <a:ea typeface="Cambria" pitchFamily="34" charset="-122"/>
                <a:cs typeface="Cambria" pitchFamily="34" charset="-120"/>
              </a:rPr>
              <a:t>~90%</a:t>
            </a:r>
            <a:endParaRPr lang="en-US" sz="3000" dirty="0"/>
          </a:p>
        </p:txBody>
      </p:sp>
      <p:sp>
        <p:nvSpPr>
          <p:cNvPr id="6" name="Text 4"/>
          <p:cNvSpPr txBox="1"/>
          <p:nvPr/>
        </p:nvSpPr>
        <p:spPr>
          <a:xfrm>
            <a:off x="1005840" y="2377440"/>
            <a:ext cx="2148840" cy="274320"/>
          </a:xfrm>
          <a:prstGeom prst="rect">
            <a:avLst/>
          </a:prstGeom>
          <a:noFill/>
          <a:ln/>
        </p:spPr>
        <p:txBody>
          <a:bodyPr wrap="square" lIns="0" tIns="0" rIns="0" bIns="0" rtlCol="0" anchor="t"/>
          <a:lstStyle/>
          <a:p>
            <a:pPr indent="0" marL="0">
              <a:buNone/>
            </a:pPr>
            <a:r>
              <a:rPr lang="en-US" sz="1150" b="1" dirty="0">
                <a:solidFill>
                  <a:srgbClr val="FFFFFF"/>
                </a:solidFill>
                <a:latin typeface="Calibri" pitchFamily="34" charset="0"/>
                <a:ea typeface="Calibri" pitchFamily="34" charset="-122"/>
                <a:cs typeface="Calibri" pitchFamily="34" charset="-120"/>
              </a:rPr>
              <a:t>of developers use AI assistance</a:t>
            </a:r>
            <a:endParaRPr lang="en-US" sz="1150" dirty="0"/>
          </a:p>
        </p:txBody>
      </p:sp>
      <p:sp>
        <p:nvSpPr>
          <p:cNvPr id="7" name="Text 5"/>
          <p:cNvSpPr txBox="1"/>
          <p:nvPr/>
        </p:nvSpPr>
        <p:spPr>
          <a:xfrm>
            <a:off x="1005840" y="2670048"/>
            <a:ext cx="2148840" cy="384048"/>
          </a:xfrm>
          <a:prstGeom prst="rect">
            <a:avLst/>
          </a:prstGeom>
          <a:noFill/>
          <a:ln/>
        </p:spPr>
        <p:txBody>
          <a:bodyPr wrap="square" lIns="0" tIns="0" rIns="0" bIns="0" rtlCol="0" anchor="t"/>
          <a:lstStyle/>
          <a:p>
            <a:pPr indent="0" marL="0">
              <a:lnSpc>
                <a:spcPts val="1200"/>
              </a:lnSpc>
              <a:buNone/>
            </a:pPr>
            <a:r>
              <a:rPr lang="en-US" sz="950" dirty="0">
                <a:solidFill>
                  <a:srgbClr val="6B778C"/>
                </a:solidFill>
                <a:latin typeface="Calibri" pitchFamily="34" charset="0"/>
                <a:ea typeface="Calibri" pitchFamily="34" charset="-122"/>
                <a:cs typeface="Calibri" pitchFamily="34" charset="-120"/>
              </a:rPr>
              <a:t>DORA 2025</a:t>
            </a:r>
            <a:endParaRPr lang="en-US" sz="950" dirty="0"/>
          </a:p>
        </p:txBody>
      </p:sp>
      <p:sp>
        <p:nvSpPr>
          <p:cNvPr id="8" name="Shape 6"/>
          <p:cNvSpPr/>
          <p:nvPr/>
        </p:nvSpPr>
        <p:spPr>
          <a:xfrm>
            <a:off x="3465576" y="1737360"/>
            <a:ext cx="2551176" cy="1371600"/>
          </a:xfrm>
          <a:prstGeom prst="roundRect">
            <a:avLst>
              <a:gd name="adj" fmla="val 5333"/>
            </a:avLst>
          </a:prstGeom>
          <a:solidFill>
            <a:srgbClr val="16203A"/>
          </a:solidFill>
          <a:ln/>
        </p:spPr>
      </p:sp>
      <p:sp>
        <p:nvSpPr>
          <p:cNvPr id="9" name="Text 7"/>
          <p:cNvSpPr txBox="1"/>
          <p:nvPr/>
        </p:nvSpPr>
        <p:spPr>
          <a:xfrm>
            <a:off x="3694176" y="1810512"/>
            <a:ext cx="2103120" cy="548640"/>
          </a:xfrm>
          <a:prstGeom prst="rect">
            <a:avLst/>
          </a:prstGeom>
          <a:noFill/>
          <a:ln/>
        </p:spPr>
        <p:txBody>
          <a:bodyPr wrap="square" lIns="0" tIns="0" rIns="0" bIns="0" rtlCol="0" anchor="t"/>
          <a:lstStyle/>
          <a:p>
            <a:pPr indent="0" marL="0">
              <a:buNone/>
            </a:pPr>
            <a:r>
              <a:rPr lang="en-US" sz="3000" b="1" dirty="0">
                <a:solidFill>
                  <a:srgbClr val="2AA88B"/>
                </a:solidFill>
                <a:latin typeface="Cambria" pitchFamily="34" charset="0"/>
                <a:ea typeface="Cambria" pitchFamily="34" charset="-122"/>
                <a:cs typeface="Cambria" pitchFamily="34" charset="-120"/>
              </a:rPr>
              <a:t>+24%</a:t>
            </a:r>
            <a:endParaRPr lang="en-US" sz="3000" dirty="0"/>
          </a:p>
        </p:txBody>
      </p:sp>
      <p:sp>
        <p:nvSpPr>
          <p:cNvPr id="10" name="Text 8"/>
          <p:cNvSpPr txBox="1"/>
          <p:nvPr/>
        </p:nvSpPr>
        <p:spPr>
          <a:xfrm>
            <a:off x="3694176" y="2377440"/>
            <a:ext cx="2148840" cy="274320"/>
          </a:xfrm>
          <a:prstGeom prst="rect">
            <a:avLst/>
          </a:prstGeom>
          <a:noFill/>
          <a:ln/>
        </p:spPr>
        <p:txBody>
          <a:bodyPr wrap="square" lIns="0" tIns="0" rIns="0" bIns="0" rtlCol="0" anchor="t"/>
          <a:lstStyle/>
          <a:p>
            <a:pPr indent="0" marL="0">
              <a:buNone/>
            </a:pPr>
            <a:r>
              <a:rPr lang="en-US" sz="1150" b="1" dirty="0">
                <a:solidFill>
                  <a:srgbClr val="FFFFFF"/>
                </a:solidFill>
                <a:latin typeface="Calibri" pitchFamily="34" charset="0"/>
                <a:ea typeface="Calibri" pitchFamily="34" charset="-122"/>
                <a:cs typeface="Calibri" pitchFamily="34" charset="-120"/>
              </a:rPr>
              <a:t>more merged pull requests</a:t>
            </a:r>
            <a:endParaRPr lang="en-US" sz="1150" dirty="0"/>
          </a:p>
        </p:txBody>
      </p:sp>
      <p:sp>
        <p:nvSpPr>
          <p:cNvPr id="11" name="Text 9"/>
          <p:cNvSpPr txBox="1"/>
          <p:nvPr/>
        </p:nvSpPr>
        <p:spPr>
          <a:xfrm>
            <a:off x="3694176" y="2670048"/>
            <a:ext cx="2148840" cy="384048"/>
          </a:xfrm>
          <a:prstGeom prst="rect">
            <a:avLst/>
          </a:prstGeom>
          <a:noFill/>
          <a:ln/>
        </p:spPr>
        <p:txBody>
          <a:bodyPr wrap="square" lIns="0" tIns="0" rIns="0" bIns="0" rtlCol="0" anchor="t"/>
          <a:lstStyle/>
          <a:p>
            <a:pPr indent="0" marL="0">
              <a:lnSpc>
                <a:spcPts val="1200"/>
              </a:lnSpc>
              <a:buNone/>
            </a:pPr>
            <a:r>
              <a:rPr lang="en-US" sz="950" dirty="0">
                <a:solidFill>
                  <a:srgbClr val="6B778C"/>
                </a:solidFill>
                <a:latin typeface="Calibri" pitchFamily="34" charset="0"/>
                <a:ea typeface="Calibri" pitchFamily="34" charset="-122"/>
                <a:cs typeface="Calibri" pitchFamily="34" charset="-120"/>
              </a:rPr>
              <a:t>Microsoft, tens of thousands of engineers</a:t>
            </a:r>
            <a:endParaRPr lang="en-US" sz="950" dirty="0"/>
          </a:p>
        </p:txBody>
      </p:sp>
      <p:sp>
        <p:nvSpPr>
          <p:cNvPr id="12" name="Shape 10"/>
          <p:cNvSpPr/>
          <p:nvPr/>
        </p:nvSpPr>
        <p:spPr>
          <a:xfrm>
            <a:off x="6153912" y="1737360"/>
            <a:ext cx="2551176" cy="1371600"/>
          </a:xfrm>
          <a:prstGeom prst="roundRect">
            <a:avLst>
              <a:gd name="adj" fmla="val 5333"/>
            </a:avLst>
          </a:prstGeom>
          <a:solidFill>
            <a:srgbClr val="16203A"/>
          </a:solidFill>
          <a:ln/>
        </p:spPr>
      </p:sp>
      <p:sp>
        <p:nvSpPr>
          <p:cNvPr id="13" name="Text 11"/>
          <p:cNvSpPr txBox="1"/>
          <p:nvPr/>
        </p:nvSpPr>
        <p:spPr>
          <a:xfrm>
            <a:off x="6382512" y="1810512"/>
            <a:ext cx="2103120" cy="548640"/>
          </a:xfrm>
          <a:prstGeom prst="rect">
            <a:avLst/>
          </a:prstGeom>
          <a:noFill/>
          <a:ln/>
        </p:spPr>
        <p:txBody>
          <a:bodyPr wrap="square" lIns="0" tIns="0" rIns="0" bIns="0" rtlCol="0" anchor="t"/>
          <a:lstStyle/>
          <a:p>
            <a:pPr indent="0" marL="0">
              <a:buNone/>
            </a:pPr>
            <a:r>
              <a:rPr lang="en-US" sz="3000" b="1" dirty="0">
                <a:solidFill>
                  <a:srgbClr val="2AA88B"/>
                </a:solidFill>
                <a:latin typeface="Cambria" pitchFamily="34" charset="0"/>
                <a:ea typeface="Cambria" pitchFamily="34" charset="-122"/>
                <a:cs typeface="Cambria" pitchFamily="34" charset="-120"/>
              </a:rPr>
              <a:t>84.3%</a:t>
            </a:r>
            <a:endParaRPr lang="en-US" sz="3000" dirty="0"/>
          </a:p>
        </p:txBody>
      </p:sp>
      <p:sp>
        <p:nvSpPr>
          <p:cNvPr id="14" name="Text 12"/>
          <p:cNvSpPr txBox="1"/>
          <p:nvPr/>
        </p:nvSpPr>
        <p:spPr>
          <a:xfrm>
            <a:off x="6382512" y="2377440"/>
            <a:ext cx="2148840" cy="274320"/>
          </a:xfrm>
          <a:prstGeom prst="rect">
            <a:avLst/>
          </a:prstGeom>
          <a:noFill/>
          <a:ln/>
        </p:spPr>
        <p:txBody>
          <a:bodyPr wrap="square" lIns="0" tIns="0" rIns="0" bIns="0" rtlCol="0" anchor="t"/>
          <a:lstStyle/>
          <a:p>
            <a:pPr indent="0" marL="0">
              <a:buNone/>
            </a:pPr>
            <a:r>
              <a:rPr lang="en-US" sz="1150" b="1" dirty="0">
                <a:solidFill>
                  <a:srgbClr val="FFFFFF"/>
                </a:solidFill>
                <a:latin typeface="Calibri" pitchFamily="34" charset="0"/>
                <a:ea typeface="Calibri" pitchFamily="34" charset="-122"/>
                <a:cs typeface="Calibri" pitchFamily="34" charset="-120"/>
              </a:rPr>
              <a:t>merge rate, Claude Code PRs</a:t>
            </a:r>
            <a:endParaRPr lang="en-US" sz="1150" dirty="0"/>
          </a:p>
        </p:txBody>
      </p:sp>
      <p:sp>
        <p:nvSpPr>
          <p:cNvPr id="15" name="Text 13"/>
          <p:cNvSpPr txBox="1"/>
          <p:nvPr/>
        </p:nvSpPr>
        <p:spPr>
          <a:xfrm>
            <a:off x="6382512" y="2670048"/>
            <a:ext cx="2148840" cy="384048"/>
          </a:xfrm>
          <a:prstGeom prst="rect">
            <a:avLst/>
          </a:prstGeom>
          <a:noFill/>
          <a:ln/>
        </p:spPr>
        <p:txBody>
          <a:bodyPr wrap="square" lIns="0" tIns="0" rIns="0" bIns="0" rtlCol="0" anchor="t"/>
          <a:lstStyle/>
          <a:p>
            <a:pPr indent="0" marL="0">
              <a:lnSpc>
                <a:spcPts val="1200"/>
              </a:lnSpc>
              <a:buNone/>
            </a:pPr>
            <a:r>
              <a:rPr lang="en-US" sz="950" dirty="0">
                <a:solidFill>
                  <a:srgbClr val="6B778C"/>
                </a:solidFill>
                <a:latin typeface="Calibri" pitchFamily="34" charset="0"/>
                <a:ea typeface="Calibri" pitchFamily="34" charset="-122"/>
                <a:cs typeface="Calibri" pitchFamily="34" charset="-120"/>
              </a:rPr>
              <a:t>in Python repos, vs an ~85% human baseline</a:t>
            </a:r>
            <a:endParaRPr lang="en-US" sz="950" dirty="0"/>
          </a:p>
        </p:txBody>
      </p:sp>
      <p:sp>
        <p:nvSpPr>
          <p:cNvPr id="16" name="Shape 14"/>
          <p:cNvSpPr/>
          <p:nvPr/>
        </p:nvSpPr>
        <p:spPr>
          <a:xfrm>
            <a:off x="8842248" y="1737360"/>
            <a:ext cx="2551176" cy="1371600"/>
          </a:xfrm>
          <a:prstGeom prst="roundRect">
            <a:avLst>
              <a:gd name="adj" fmla="val 5333"/>
            </a:avLst>
          </a:prstGeom>
          <a:solidFill>
            <a:srgbClr val="16203A"/>
          </a:solidFill>
          <a:ln/>
        </p:spPr>
      </p:sp>
      <p:sp>
        <p:nvSpPr>
          <p:cNvPr id="17" name="Text 15"/>
          <p:cNvSpPr txBox="1"/>
          <p:nvPr/>
        </p:nvSpPr>
        <p:spPr>
          <a:xfrm>
            <a:off x="9070848" y="1810512"/>
            <a:ext cx="2103120" cy="548640"/>
          </a:xfrm>
          <a:prstGeom prst="rect">
            <a:avLst/>
          </a:prstGeom>
          <a:noFill/>
          <a:ln/>
        </p:spPr>
        <p:txBody>
          <a:bodyPr wrap="square" lIns="0" tIns="0" rIns="0" bIns="0" rtlCol="0" anchor="t"/>
          <a:lstStyle/>
          <a:p>
            <a:pPr indent="0" marL="0">
              <a:buNone/>
            </a:pPr>
            <a:r>
              <a:rPr lang="en-US" sz="3000" b="1" dirty="0">
                <a:solidFill>
                  <a:srgbClr val="2AA88B"/>
                </a:solidFill>
                <a:latin typeface="Cambria" pitchFamily="34" charset="0"/>
                <a:ea typeface="Cambria" pitchFamily="34" charset="-122"/>
                <a:cs typeface="Cambria" pitchFamily="34" charset="-120"/>
              </a:rPr>
              <a:t>1M+</a:t>
            </a:r>
            <a:endParaRPr lang="en-US" sz="3000" dirty="0"/>
          </a:p>
        </p:txBody>
      </p:sp>
      <p:sp>
        <p:nvSpPr>
          <p:cNvPr id="18" name="Text 16"/>
          <p:cNvSpPr txBox="1"/>
          <p:nvPr/>
        </p:nvSpPr>
        <p:spPr>
          <a:xfrm>
            <a:off x="9070848" y="2377440"/>
            <a:ext cx="2148840" cy="274320"/>
          </a:xfrm>
          <a:prstGeom prst="rect">
            <a:avLst/>
          </a:prstGeom>
          <a:noFill/>
          <a:ln/>
        </p:spPr>
        <p:txBody>
          <a:bodyPr wrap="square" lIns="0" tIns="0" rIns="0" bIns="0" rtlCol="0" anchor="t"/>
          <a:lstStyle/>
          <a:p>
            <a:pPr indent="0" marL="0">
              <a:buNone/>
            </a:pPr>
            <a:r>
              <a:rPr lang="en-US" sz="1150" b="1" dirty="0">
                <a:solidFill>
                  <a:srgbClr val="FFFFFF"/>
                </a:solidFill>
                <a:latin typeface="Calibri" pitchFamily="34" charset="0"/>
                <a:ea typeface="Calibri" pitchFamily="34" charset="-122"/>
                <a:cs typeface="Calibri" pitchFamily="34" charset="-120"/>
              </a:rPr>
              <a:t>coding-agent pull requests</a:t>
            </a:r>
            <a:endParaRPr lang="en-US" sz="1150" dirty="0"/>
          </a:p>
        </p:txBody>
      </p:sp>
      <p:sp>
        <p:nvSpPr>
          <p:cNvPr id="19" name="Text 17"/>
          <p:cNvSpPr txBox="1"/>
          <p:nvPr/>
        </p:nvSpPr>
        <p:spPr>
          <a:xfrm>
            <a:off x="9070848" y="2670048"/>
            <a:ext cx="2148840" cy="384048"/>
          </a:xfrm>
          <a:prstGeom prst="rect">
            <a:avLst/>
          </a:prstGeom>
          <a:noFill/>
          <a:ln/>
        </p:spPr>
        <p:txBody>
          <a:bodyPr wrap="square" lIns="0" tIns="0" rIns="0" bIns="0" rtlCol="0" anchor="t"/>
          <a:lstStyle/>
          <a:p>
            <a:pPr indent="0" marL="0">
              <a:lnSpc>
                <a:spcPts val="1200"/>
              </a:lnSpc>
              <a:buNone/>
            </a:pPr>
            <a:r>
              <a:rPr lang="en-US" sz="950" dirty="0">
                <a:solidFill>
                  <a:srgbClr val="6B778C"/>
                </a:solidFill>
                <a:latin typeface="Calibri" pitchFamily="34" charset="0"/>
                <a:ea typeface="Calibri" pitchFamily="34" charset="-122"/>
                <a:cs typeface="Calibri" pitchFamily="34" charset="-120"/>
              </a:rPr>
              <a:t>on GitHub, May to Sept 2025</a:t>
            </a:r>
            <a:endParaRPr lang="en-US" sz="950" dirty="0"/>
          </a:p>
        </p:txBody>
      </p:sp>
      <p:sp>
        <p:nvSpPr>
          <p:cNvPr id="20" name="Text 18"/>
          <p:cNvSpPr txBox="1"/>
          <p:nvPr/>
        </p:nvSpPr>
        <p:spPr>
          <a:xfrm>
            <a:off x="777240" y="3310128"/>
            <a:ext cx="5029200" cy="228600"/>
          </a:xfrm>
          <a:prstGeom prst="rect">
            <a:avLst/>
          </a:prstGeom>
          <a:noFill/>
          <a:ln/>
        </p:spPr>
        <p:txBody>
          <a:bodyPr wrap="square" lIns="0" tIns="0" rIns="0" bIns="0" rtlCol="0" anchor="t"/>
          <a:lstStyle/>
          <a:p>
            <a:pPr indent="0" marL="0">
              <a:buNone/>
            </a:pPr>
            <a:r>
              <a:rPr lang="en-US" sz="1000" b="1" spc="120" kern="0" dirty="0">
                <a:solidFill>
                  <a:srgbClr val="3D7EA6"/>
                </a:solidFill>
                <a:latin typeface="Calibri" pitchFamily="34" charset="0"/>
                <a:ea typeface="Calibri" pitchFamily="34" charset="-122"/>
                <a:cs typeface="Calibri" pitchFamily="34" charset="-120"/>
              </a:rPr>
              <a:t>MERGE RATE IN PYTHON REPOS</a:t>
            </a:r>
            <a:endParaRPr lang="en-US" sz="1000" dirty="0"/>
          </a:p>
        </p:txBody>
      </p:sp>
      <p:graphicFrame>
        <p:nvGraphicFramePr>
          <p:cNvPr id="21" name="Chart 0" descr=""/>
          <p:cNvGraphicFramePr/>
          <p:nvPr/>
        </p:nvGraphicFramePr>
        <p:xfrm>
          <a:off x="640080" y="3566160"/>
          <a:ext cx="5303520" cy="2148840"/>
        </p:xfrm>
        <a:graphic xmlns:a="http://schemas.openxmlformats.org/drawingml/2006/main">
          <a:graphicData uri="http://schemas.openxmlformats.org/drawingml/2006/chart">
            <c:chart xmlns:c="http://schemas.openxmlformats.org/drawingml/2006/chart" r:id="rId1"/>
          </a:graphicData>
        </a:graphic>
      </p:graphicFrame>
      <p:sp>
        <p:nvSpPr>
          <p:cNvPr id="22" name="Text 19"/>
          <p:cNvSpPr txBox="1"/>
          <p:nvPr/>
        </p:nvSpPr>
        <p:spPr>
          <a:xfrm>
            <a:off x="777240" y="5705856"/>
            <a:ext cx="5120640" cy="274320"/>
          </a:xfrm>
          <a:prstGeom prst="rect">
            <a:avLst/>
          </a:prstGeom>
          <a:noFill/>
          <a:ln/>
        </p:spPr>
        <p:txBody>
          <a:bodyPr wrap="square" lIns="0" tIns="0" rIns="0" bIns="0" rtlCol="0" anchor="t"/>
          <a:lstStyle/>
          <a:p>
            <a:pPr indent="0" marL="0">
              <a:buNone/>
            </a:pPr>
            <a:r>
              <a:rPr lang="en-US" sz="950" i="1" dirty="0">
                <a:solidFill>
                  <a:srgbClr val="7C879B"/>
                </a:solidFill>
                <a:latin typeface="Calibri" pitchFamily="34" charset="0"/>
                <a:ea typeface="Calibri" pitchFamily="34" charset="-122"/>
                <a:cs typeface="Calibri" pitchFamily="34" charset="-120"/>
              </a:rPr>
              <a:t>489 Python repos, 220,612 closed pull requests, 9,227 of them agent-authored.</a:t>
            </a:r>
            <a:endParaRPr lang="en-US" sz="950" dirty="0"/>
          </a:p>
        </p:txBody>
      </p:sp>
      <p:sp>
        <p:nvSpPr>
          <p:cNvPr id="23" name="Text 20"/>
          <p:cNvSpPr txBox="1"/>
          <p:nvPr/>
        </p:nvSpPr>
        <p:spPr>
          <a:xfrm>
            <a:off x="6309360" y="3310128"/>
            <a:ext cx="5029200" cy="228600"/>
          </a:xfrm>
          <a:prstGeom prst="rect">
            <a:avLst/>
          </a:prstGeom>
          <a:noFill/>
          <a:ln/>
        </p:spPr>
        <p:txBody>
          <a:bodyPr wrap="square" lIns="0" tIns="0" rIns="0" bIns="0" rtlCol="0" anchor="t"/>
          <a:lstStyle/>
          <a:p>
            <a:pPr indent="0" marL="0">
              <a:buNone/>
            </a:pPr>
            <a:r>
              <a:rPr lang="en-US" sz="1000" b="1" spc="120" kern="0" dirty="0">
                <a:solidFill>
                  <a:srgbClr val="E08A1E"/>
                </a:solidFill>
                <a:latin typeface="Calibri" pitchFamily="34" charset="0"/>
                <a:ea typeface="Calibri" pitchFamily="34" charset="-122"/>
                <a:cs typeface="Calibri" pitchFamily="34" charset="-120"/>
              </a:rPr>
              <a:t>AND WHAT THEY LEAVE BEHIND</a:t>
            </a:r>
            <a:endParaRPr lang="en-US" sz="1000" dirty="0"/>
          </a:p>
        </p:txBody>
      </p:sp>
      <p:graphicFrame>
        <p:nvGraphicFramePr>
          <p:cNvPr id="24" name="Chart 1" descr=""/>
          <p:cNvGraphicFramePr/>
          <p:nvPr/>
        </p:nvGraphicFramePr>
        <p:xfrm>
          <a:off x="6172200" y="3566160"/>
          <a:ext cx="5349240" cy="2148840"/>
        </p:xfrm>
        <a:graphic xmlns:a="http://schemas.openxmlformats.org/drawingml/2006/main">
          <a:graphicData uri="http://schemas.openxmlformats.org/drawingml/2006/chart">
            <c:chart xmlns:c="http://schemas.openxmlformats.org/drawingml/2006/chart" r:id="rId2"/>
          </a:graphicData>
        </a:graphic>
      </p:graphicFrame>
      <p:sp>
        <p:nvSpPr>
          <p:cNvPr id="25" name="Text 21"/>
          <p:cNvSpPr txBox="1"/>
          <p:nvPr/>
        </p:nvSpPr>
        <p:spPr>
          <a:xfrm>
            <a:off x="6309360" y="5705856"/>
            <a:ext cx="5120640" cy="274320"/>
          </a:xfrm>
          <a:prstGeom prst="rect">
            <a:avLst/>
          </a:prstGeom>
          <a:noFill/>
          <a:ln/>
        </p:spPr>
        <p:txBody>
          <a:bodyPr wrap="square" lIns="0" tIns="0" rIns="0" bIns="0" rtlCol="0" anchor="t"/>
          <a:lstStyle/>
          <a:p>
            <a:pPr indent="0" marL="0">
              <a:buNone/>
            </a:pPr>
            <a:r>
              <a:rPr lang="en-US" sz="950" i="1" dirty="0">
                <a:solidFill>
                  <a:srgbClr val="7C879B"/>
                </a:solidFill>
                <a:latin typeface="Calibri" pitchFamily="34" charset="0"/>
                <a:ea typeface="Calibri" pitchFamily="34" charset="-122"/>
                <a:cs typeface="Calibri" pitchFamily="34" charset="-120"/>
              </a:rPr>
              <a:t>4,882 agent PRs replayed for coverage; 747 co-active pairs replayed as real git merges.</a:t>
            </a:r>
            <a:endParaRPr lang="en-US" sz="950" dirty="0"/>
          </a:p>
        </p:txBody>
      </p:sp>
      <p:sp>
        <p:nvSpPr>
          <p:cNvPr id="26" name="Text 22"/>
          <p:cNvSpPr txBox="1"/>
          <p:nvPr/>
        </p:nvSpPr>
        <p:spPr>
          <a:xfrm>
            <a:off x="777240" y="6035040"/>
            <a:ext cx="10607040" cy="365760"/>
          </a:xfrm>
          <a:prstGeom prst="rect">
            <a:avLst/>
          </a:prstGeom>
          <a:noFill/>
          <a:ln/>
        </p:spPr>
        <p:txBody>
          <a:bodyPr wrap="square" lIns="0" tIns="0" rIns="0" bIns="0" rtlCol="0" anchor="t"/>
          <a:lstStyle/>
          <a:p>
            <a:pPr indent="0" marL="0">
              <a:buNone/>
            </a:pPr>
            <a:r>
              <a:rPr lang="en-US" sz="1400" b="1" dirty="0">
                <a:solidFill>
                  <a:srgbClr val="2AA88B"/>
                </a:solidFill>
                <a:latin typeface="Calibri" pitchFamily="34" charset="0"/>
                <a:ea typeface="Calibri" pitchFamily="34" charset="-122"/>
                <a:cs typeface="Calibri" pitchFamily="34" charset="-120"/>
              </a:rPr>
              <a:t>Agents are already in the repository. We can design the repository to interact back with them.</a:t>
            </a:r>
            <a:endParaRPr lang="en-US" sz="1400" dirty="0"/>
          </a:p>
        </p:txBody>
      </p:sp>
      <p:sp>
        <p:nvSpPr>
          <p:cNvPr id="27" name="Text 23"/>
          <p:cNvSpPr txBox="1"/>
          <p:nvPr/>
        </p:nvSpPr>
        <p:spPr>
          <a:xfrm>
            <a:off x="777240" y="6382512"/>
            <a:ext cx="10607040" cy="274320"/>
          </a:xfrm>
          <a:prstGeom prst="rect">
            <a:avLst/>
          </a:prstGeom>
          <a:noFill/>
          <a:ln/>
        </p:spPr>
        <p:txBody>
          <a:bodyPr wrap="square" lIns="0" tIns="0" rIns="0" bIns="0" rtlCol="0" anchor="t"/>
          <a:lstStyle/>
          <a:p>
            <a:pPr indent="0" marL="0">
              <a:buNone/>
            </a:pPr>
            <a:r>
              <a:rPr lang="en-US" sz="950" dirty="0">
                <a:solidFill>
                  <a:srgbClr val="7A8397"/>
                </a:solidFill>
                <a:latin typeface="Calibri" pitchFamily="34" charset="0"/>
                <a:ea typeface="Calibri" pitchFamily="34" charset="-122"/>
                <a:cs typeface="Calibri" pitchFamily="34" charset="-120"/>
              </a:rPr>
              <a:t>Sources: DORA 2025; GitHub Octoverse 2025; arXiv 2607.01418 (Microsoft rollout); arXiv 2607.21832 (Python merge rates); arXiv 2607.18057 (test coverage); arXiv 2607.04697 (merge conflicts).</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3" name="Text 0"/>
          <p:cNvSpPr txBox="1"/>
          <p:nvPr/>
        </p:nvSpPr>
        <p:spPr>
          <a:xfrm>
            <a:off x="777240" y="2514600"/>
            <a:ext cx="2743200" cy="274320"/>
          </a:xfrm>
          <a:prstGeom prst="rect">
            <a:avLst/>
          </a:prstGeom>
          <a:noFill/>
          <a:ln/>
        </p:spPr>
        <p:txBody>
          <a:bodyPr wrap="square" lIns="0" tIns="0" rIns="0" bIns="0" rtlCol="0" anchor="t"/>
          <a:lstStyle/>
          <a:p>
            <a:pPr indent="0" marL="0">
              <a:buNone/>
            </a:pPr>
            <a:r>
              <a:rPr lang="en-US" sz="1200" b="1" spc="300" kern="0" dirty="0">
                <a:solidFill>
                  <a:srgbClr val="1F6B58"/>
                </a:solidFill>
                <a:latin typeface="Calibri" pitchFamily="34" charset="0"/>
                <a:ea typeface="Calibri" pitchFamily="34" charset="-122"/>
                <a:cs typeface="Calibri" pitchFamily="34" charset="-120"/>
              </a:rPr>
              <a:t>SECTION TWO</a:t>
            </a:r>
            <a:endParaRPr lang="en-US" sz="1200" dirty="0"/>
          </a:p>
        </p:txBody>
      </p:sp>
      <p:sp>
        <p:nvSpPr>
          <p:cNvPr id="4" name="Text 1"/>
          <p:cNvSpPr txBox="1"/>
          <p:nvPr/>
        </p:nvSpPr>
        <p:spPr>
          <a:xfrm>
            <a:off x="777240" y="2926080"/>
            <a:ext cx="9601200" cy="1463040"/>
          </a:xfrm>
          <a:prstGeom prst="rect">
            <a:avLst/>
          </a:prstGeom>
          <a:noFill/>
          <a:ln/>
        </p:spPr>
        <p:txBody>
          <a:bodyPr wrap="square" lIns="0" tIns="0" rIns="0" bIns="0" rtlCol="0" anchor="t"/>
          <a:lstStyle/>
          <a:p>
            <a:pPr indent="0" marL="0">
              <a:lnSpc>
                <a:spcPts val="4800"/>
              </a:lnSpc>
              <a:buNone/>
            </a:pPr>
            <a:r>
              <a:rPr lang="en-US" sz="4000" b="1" dirty="0">
                <a:solidFill>
                  <a:srgbClr val="12161F"/>
                </a:solidFill>
                <a:latin typeface="Cambria" pitchFamily="34" charset="0"/>
                <a:ea typeface="Cambria" pitchFamily="34" charset="-122"/>
                <a:cs typeface="Cambria" pitchFamily="34" charset="-120"/>
              </a:rPr>
              <a:t>What can first-class agents do?</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214"/>
        </a:solidFill>
      </p:bgPr>
    </p:bg>
    <p:spTree>
      <p:nvGrpSpPr>
        <p:cNvPr id="1" name=""/>
        <p:cNvGrpSpPr/>
        <p:nvPr/>
      </p:nvGrpSpPr>
      <p:grpSpPr>
        <a:xfrm>
          <a:off x="0" y="0"/>
          <a:ext cx="0" cy="0"/>
          <a:chOff x="0" y="0"/>
          <a:chExt cx="0" cy="0"/>
        </a:xfrm>
      </p:grpSpPr>
      <p:sp>
        <p:nvSpPr>
          <p:cNvPr id="3" name="Text 0"/>
          <p:cNvSpPr txBox="1"/>
          <p:nvPr/>
        </p:nvSpPr>
        <p:spPr>
          <a:xfrm>
            <a:off x="777240" y="2514600"/>
            <a:ext cx="2743200" cy="274320"/>
          </a:xfrm>
          <a:prstGeom prst="rect">
            <a:avLst/>
          </a:prstGeom>
          <a:noFill/>
          <a:ln/>
        </p:spPr>
        <p:txBody>
          <a:bodyPr wrap="square" lIns="0" tIns="0" rIns="0" bIns="0" rtlCol="0" anchor="t"/>
          <a:lstStyle/>
          <a:p>
            <a:pPr indent="0" marL="0">
              <a:buNone/>
            </a:pPr>
            <a:r>
              <a:rPr lang="en-US" sz="1200" b="1" spc="300" kern="0" dirty="0">
                <a:solidFill>
                  <a:srgbClr val="2AA88B"/>
                </a:solidFill>
                <a:latin typeface="Calibri" pitchFamily="34" charset="0"/>
                <a:ea typeface="Calibri" pitchFamily="34" charset="-122"/>
                <a:cs typeface="Calibri" pitchFamily="34" charset="-120"/>
              </a:rPr>
              <a:t>SECTION THREE</a:t>
            </a:r>
            <a:endParaRPr lang="en-US" sz="1200" dirty="0"/>
          </a:p>
        </p:txBody>
      </p:sp>
      <p:sp>
        <p:nvSpPr>
          <p:cNvPr id="4" name="Text 1"/>
          <p:cNvSpPr txBox="1"/>
          <p:nvPr/>
        </p:nvSpPr>
        <p:spPr>
          <a:xfrm>
            <a:off x="777240" y="2926080"/>
            <a:ext cx="9601200" cy="1463040"/>
          </a:xfrm>
          <a:prstGeom prst="rect">
            <a:avLst/>
          </a:prstGeom>
          <a:noFill/>
          <a:ln/>
        </p:spPr>
        <p:txBody>
          <a:bodyPr wrap="square" lIns="0" tIns="0" rIns="0" bIns="0" rtlCol="0" anchor="t"/>
          <a:lstStyle/>
          <a:p>
            <a:pPr indent="0" marL="0">
              <a:lnSpc>
                <a:spcPts val="4800"/>
              </a:lnSpc>
              <a:buNone/>
            </a:pPr>
            <a:r>
              <a:rPr lang="en-US" sz="4000" b="1" dirty="0">
                <a:solidFill>
                  <a:srgbClr val="FFFFFF"/>
                </a:solidFill>
                <a:latin typeface="Cambria" pitchFamily="34" charset="0"/>
                <a:ea typeface="Cambria" pitchFamily="34" charset="-122"/>
                <a:cs typeface="Cambria" pitchFamily="34" charset="-120"/>
              </a:rPr>
              <a:t>What are Skills?</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A1214"/>
        </a:solidFill>
      </p:bgPr>
    </p:bg>
    <p:spTree>
      <p:nvGrpSpPr>
        <p:cNvPr id="1" name=""/>
        <p:cNvGrpSpPr/>
        <p:nvPr/>
      </p:nvGrpSpPr>
      <p:grpSpPr>
        <a:xfrm>
          <a:off x="0" y="0"/>
          <a:ext cx="0" cy="0"/>
          <a:chOff x="0" y="0"/>
          <a:chExt cx="0" cy="0"/>
        </a:xfrm>
      </p:grpSpPr>
      <p:sp>
        <p:nvSpPr>
          <p:cNvPr id="2" name="Text 0"/>
          <p:cNvSpPr txBox="1"/>
          <p:nvPr/>
        </p:nvSpPr>
        <p:spPr>
          <a:xfrm>
            <a:off x="777240" y="502920"/>
            <a:ext cx="7315200" cy="274320"/>
          </a:xfrm>
          <a:prstGeom prst="rect">
            <a:avLst/>
          </a:prstGeom>
          <a:noFill/>
          <a:ln/>
        </p:spPr>
        <p:txBody>
          <a:bodyPr wrap="square" lIns="0" tIns="0" rIns="0" bIns="0" rtlCol="0" anchor="ctr"/>
          <a:lstStyle/>
          <a:p>
            <a:pPr indent="0" marL="0">
              <a:buNone/>
            </a:pPr>
            <a:r>
              <a:rPr lang="en-US" sz="1100" b="1" spc="250" kern="0" dirty="0">
                <a:solidFill>
                  <a:srgbClr val="2AA88B"/>
                </a:solidFill>
                <a:latin typeface="Calibri" pitchFamily="34" charset="0"/>
                <a:ea typeface="Calibri" pitchFamily="34" charset="-122"/>
                <a:cs typeface="Calibri" pitchFamily="34" charset="-120"/>
              </a:rPr>
              <a:t>DISCUSSION</a:t>
            </a:r>
            <a:endParaRPr lang="en-US" sz="1100" dirty="0"/>
          </a:p>
        </p:txBody>
      </p:sp>
      <p:sp>
        <p:nvSpPr>
          <p:cNvPr id="3" name="Text 1"/>
          <p:cNvSpPr txBox="1"/>
          <p:nvPr/>
        </p:nvSpPr>
        <p:spPr>
          <a:xfrm>
            <a:off x="777240" y="1965960"/>
            <a:ext cx="10607040" cy="1828800"/>
          </a:xfrm>
          <a:prstGeom prst="rect">
            <a:avLst/>
          </a:prstGeom>
          <a:noFill/>
          <a:ln/>
        </p:spPr>
        <p:txBody>
          <a:bodyPr wrap="square" lIns="0" tIns="0" rIns="0" bIns="0" rtlCol="0" anchor="t"/>
          <a:lstStyle/>
          <a:p>
            <a:pPr indent="0" marL="0">
              <a:lnSpc>
                <a:spcPts val="5000"/>
              </a:lnSpc>
              <a:buNone/>
            </a:pPr>
            <a:r>
              <a:rPr lang="en-US" sz="4000" b="1" dirty="0">
                <a:solidFill>
                  <a:srgbClr val="FFFFFF"/>
                </a:solidFill>
                <a:latin typeface="Cambria" pitchFamily="34" charset="0"/>
                <a:ea typeface="Cambria" pitchFamily="34" charset="-122"/>
                <a:cs typeface="Cambria" pitchFamily="34" charset="-120"/>
              </a:rPr>
              <a:t>What are the most useful skills you’ve built, thought about building, or seen others leverage?</a:t>
            </a:r>
            <a:endParaRPr lang="en-US" sz="4000" dirty="0"/>
          </a:p>
        </p:txBody>
      </p:sp>
      <p:sp>
        <p:nvSpPr>
          <p:cNvPr id="4" name="Shape 2"/>
          <p:cNvSpPr/>
          <p:nvPr/>
        </p:nvSpPr>
        <p:spPr>
          <a:xfrm>
            <a:off x="777240" y="4434840"/>
            <a:ext cx="3410712" cy="868680"/>
          </a:xfrm>
          <a:prstGeom prst="roundRect">
            <a:avLst>
              <a:gd name="adj" fmla="val 8421"/>
            </a:avLst>
          </a:prstGeom>
          <a:solidFill>
            <a:srgbClr val="142226"/>
          </a:solidFill>
          <a:ln/>
        </p:spPr>
      </p:sp>
      <p:sp>
        <p:nvSpPr>
          <p:cNvPr id="5" name="Text 3"/>
          <p:cNvSpPr txBox="1"/>
          <p:nvPr/>
        </p:nvSpPr>
        <p:spPr>
          <a:xfrm>
            <a:off x="777240" y="4434840"/>
            <a:ext cx="3410712" cy="868680"/>
          </a:xfrm>
          <a:prstGeom prst="rect">
            <a:avLst/>
          </a:prstGeom>
          <a:noFill/>
          <a:ln/>
        </p:spPr>
        <p:txBody>
          <a:bodyPr wrap="square" lIns="0" tIns="0" rIns="0" bIns="0" rtlCol="0" anchor="ctr"/>
          <a:lstStyle/>
          <a:p>
            <a:pPr algn="ctr" indent="0" marL="0">
              <a:buNone/>
            </a:pPr>
            <a:r>
              <a:rPr lang="en-US" sz="1300" b="1" spc="160" kern="0" dirty="0">
                <a:solidFill>
                  <a:srgbClr val="2AA88B"/>
                </a:solidFill>
                <a:latin typeface="Calibri" pitchFamily="34" charset="0"/>
                <a:ea typeface="Calibri" pitchFamily="34" charset="-122"/>
                <a:cs typeface="Calibri" pitchFamily="34" charset="-120"/>
              </a:rPr>
              <a:t>BUILT</a:t>
            </a:r>
            <a:endParaRPr lang="en-US" sz="1300" dirty="0"/>
          </a:p>
        </p:txBody>
      </p:sp>
      <p:sp>
        <p:nvSpPr>
          <p:cNvPr id="6" name="Shape 4"/>
          <p:cNvSpPr/>
          <p:nvPr/>
        </p:nvSpPr>
        <p:spPr>
          <a:xfrm>
            <a:off x="4379976" y="4434840"/>
            <a:ext cx="3410712" cy="868680"/>
          </a:xfrm>
          <a:prstGeom prst="roundRect">
            <a:avLst>
              <a:gd name="adj" fmla="val 8421"/>
            </a:avLst>
          </a:prstGeom>
          <a:solidFill>
            <a:srgbClr val="142226"/>
          </a:solidFill>
          <a:ln/>
        </p:spPr>
      </p:sp>
      <p:sp>
        <p:nvSpPr>
          <p:cNvPr id="7" name="Text 5"/>
          <p:cNvSpPr txBox="1"/>
          <p:nvPr/>
        </p:nvSpPr>
        <p:spPr>
          <a:xfrm>
            <a:off x="4379976" y="4434840"/>
            <a:ext cx="3410712" cy="868680"/>
          </a:xfrm>
          <a:prstGeom prst="rect">
            <a:avLst/>
          </a:prstGeom>
          <a:noFill/>
          <a:ln/>
        </p:spPr>
        <p:txBody>
          <a:bodyPr wrap="square" lIns="0" tIns="0" rIns="0" bIns="0" rtlCol="0" anchor="ctr"/>
          <a:lstStyle/>
          <a:p>
            <a:pPr algn="ctr" indent="0" marL="0">
              <a:buNone/>
            </a:pPr>
            <a:r>
              <a:rPr lang="en-US" sz="1300" b="1" spc="160" kern="0" dirty="0">
                <a:solidFill>
                  <a:srgbClr val="E08A1E"/>
                </a:solidFill>
                <a:latin typeface="Calibri" pitchFamily="34" charset="0"/>
                <a:ea typeface="Calibri" pitchFamily="34" charset="-122"/>
                <a:cs typeface="Calibri" pitchFamily="34" charset="-120"/>
              </a:rPr>
              <a:t>THOUGHT ABOUT</a:t>
            </a:r>
            <a:endParaRPr lang="en-US" sz="1300" dirty="0"/>
          </a:p>
        </p:txBody>
      </p:sp>
      <p:sp>
        <p:nvSpPr>
          <p:cNvPr id="8" name="Shape 6"/>
          <p:cNvSpPr/>
          <p:nvPr/>
        </p:nvSpPr>
        <p:spPr>
          <a:xfrm>
            <a:off x="7982712" y="4434840"/>
            <a:ext cx="3410712" cy="868680"/>
          </a:xfrm>
          <a:prstGeom prst="roundRect">
            <a:avLst>
              <a:gd name="adj" fmla="val 8421"/>
            </a:avLst>
          </a:prstGeom>
          <a:solidFill>
            <a:srgbClr val="142226"/>
          </a:solidFill>
          <a:ln/>
        </p:spPr>
      </p:sp>
      <p:sp>
        <p:nvSpPr>
          <p:cNvPr id="9" name="Text 7"/>
          <p:cNvSpPr txBox="1"/>
          <p:nvPr/>
        </p:nvSpPr>
        <p:spPr>
          <a:xfrm>
            <a:off x="7982712" y="4434840"/>
            <a:ext cx="3410712" cy="868680"/>
          </a:xfrm>
          <a:prstGeom prst="rect">
            <a:avLst/>
          </a:prstGeom>
          <a:noFill/>
          <a:ln/>
        </p:spPr>
        <p:txBody>
          <a:bodyPr wrap="square" lIns="0" tIns="0" rIns="0" bIns="0" rtlCol="0" anchor="ctr"/>
          <a:lstStyle/>
          <a:p>
            <a:pPr algn="ctr" indent="0" marL="0">
              <a:buNone/>
            </a:pPr>
            <a:r>
              <a:rPr lang="en-US" sz="1300" b="1" spc="160" kern="0" dirty="0">
                <a:solidFill>
                  <a:srgbClr val="3D7EA6"/>
                </a:solidFill>
                <a:latin typeface="Calibri" pitchFamily="34" charset="0"/>
                <a:ea typeface="Calibri" pitchFamily="34" charset="-122"/>
                <a:cs typeface="Calibri" pitchFamily="34" charset="-120"/>
              </a:rPr>
              <a:t>SEEN ELSEWHERE</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2" name="Text 0"/>
          <p:cNvSpPr txBox="1"/>
          <p:nvPr/>
        </p:nvSpPr>
        <p:spPr>
          <a:xfrm>
            <a:off x="777240" y="502920"/>
            <a:ext cx="7315200" cy="274320"/>
          </a:xfrm>
          <a:prstGeom prst="rect">
            <a:avLst/>
          </a:prstGeom>
          <a:noFill/>
          <a:ln/>
        </p:spPr>
        <p:txBody>
          <a:bodyPr wrap="square" lIns="0" tIns="0" rIns="0" bIns="0" rtlCol="0" anchor="ctr"/>
          <a:lstStyle/>
          <a:p>
            <a:pPr indent="0" marL="0">
              <a:buNone/>
            </a:pPr>
            <a:r>
              <a:rPr lang="en-US" sz="1100" b="1" spc="250" kern="0" dirty="0">
                <a:solidFill>
                  <a:srgbClr val="2AA88B"/>
                </a:solidFill>
                <a:latin typeface="Calibri" pitchFamily="34" charset="0"/>
                <a:ea typeface="Calibri" pitchFamily="34" charset="-122"/>
                <a:cs typeface="Calibri" pitchFamily="34" charset="-120"/>
              </a:rPr>
              <a:t>THANK YOU</a:t>
            </a:r>
            <a:endParaRPr lang="en-US" sz="1100" dirty="0"/>
          </a:p>
        </p:txBody>
      </p:sp>
      <p:sp>
        <p:nvSpPr>
          <p:cNvPr id="3" name="Text 1"/>
          <p:cNvSpPr txBox="1"/>
          <p:nvPr/>
        </p:nvSpPr>
        <p:spPr>
          <a:xfrm>
            <a:off x="777240" y="2743200"/>
            <a:ext cx="10607040" cy="1097280"/>
          </a:xfrm>
          <a:prstGeom prst="rect">
            <a:avLst/>
          </a:prstGeom>
          <a:noFill/>
          <a:ln/>
        </p:spPr>
        <p:txBody>
          <a:bodyPr wrap="square" lIns="0" tIns="0" rIns="0" bIns="0" rtlCol="0" anchor="t"/>
          <a:lstStyle/>
          <a:p>
            <a:pPr indent="0" marL="0">
              <a:buNone/>
            </a:pPr>
            <a:r>
              <a:rPr lang="en-US" sz="5400" b="1" dirty="0">
                <a:solidFill>
                  <a:srgbClr val="FFFFFF"/>
                </a:solidFill>
                <a:latin typeface="Cambria" pitchFamily="34" charset="0"/>
                <a:ea typeface="Cambria" pitchFamily="34" charset="-122"/>
                <a:cs typeface="Cambria" pitchFamily="34" charset="-120"/>
              </a:rPr>
              <a:t>Any questions?</a:t>
            </a:r>
            <a:endParaRPr lang="en-US" sz="5400" dirty="0"/>
          </a:p>
        </p:txBody>
      </p:sp>
      <p:sp>
        <p:nvSpPr>
          <p:cNvPr id="4" name="Text 2"/>
          <p:cNvSpPr txBox="1"/>
          <p:nvPr/>
        </p:nvSpPr>
        <p:spPr>
          <a:xfrm>
            <a:off x="777240" y="3977640"/>
            <a:ext cx="10607040" cy="822960"/>
          </a:xfrm>
          <a:prstGeom prst="rect">
            <a:avLst/>
          </a:prstGeom>
          <a:noFill/>
          <a:ln/>
        </p:spPr>
        <p:txBody>
          <a:bodyPr wrap="square" lIns="0" tIns="0" rIns="0" bIns="0" rtlCol="0" anchor="t"/>
          <a:lstStyle/>
          <a:p>
            <a:pPr indent="0" marL="0">
              <a:lnSpc>
                <a:spcPts val="2400"/>
              </a:lnSpc>
              <a:buNone/>
            </a:pPr>
            <a:r>
              <a:rPr lang="en-US" sz="1500" dirty="0">
                <a:solidFill>
                  <a:srgbClr val="9AA5B8"/>
                </a:solidFill>
                <a:latin typeface="Calibri" pitchFamily="34" charset="0"/>
                <a:ea typeface="Calibri" pitchFamily="34" charset="-122"/>
                <a:cs typeface="Calibri" pitchFamily="34" charset="-120"/>
              </a:rPr>
              <a:t>Presentation materials and an example of my skill-authoring skill will be on my website under speaking:
</a:t>
            </a:r>
            <a:endParaRPr lang="en-US" sz="1500" dirty="0"/>
          </a:p>
          <a:p>
            <a:pPr indent="0" marL="0">
              <a:lnSpc>
                <a:spcPts val="2400"/>
              </a:lnSpc>
              <a:buNone/>
            </a:pPr>
            <a:r>
              <a:rPr lang="en-US" sz="1500" b="1" dirty="0">
                <a:solidFill>
                  <a:srgbClr val="2AA88B"/>
                </a:solidFill>
                <a:latin typeface="Calibri" pitchFamily="34" charset="0"/>
                <a:ea typeface="Calibri" pitchFamily="34" charset="-122"/>
                <a:cs typeface="Calibri" pitchFamily="34" charset="-120"/>
              </a:rPr>
              <a:t>https://techwithem.com/speaking/</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777240" y="502920"/>
            <a:ext cx="7315200" cy="274320"/>
          </a:xfrm>
          <a:prstGeom prst="rect">
            <a:avLst/>
          </a:prstGeom>
          <a:noFill/>
          <a:ln/>
        </p:spPr>
        <p:txBody>
          <a:bodyPr wrap="square" lIns="0" tIns="0" rIns="0" bIns="0" rtlCol="0" anchor="ctr"/>
          <a:lstStyle/>
          <a:p>
            <a:pPr indent="0" marL="0">
              <a:buNone/>
            </a:pPr>
            <a:r>
              <a:rPr lang="en-US" sz="1100" b="1" spc="250" kern="0" dirty="0">
                <a:solidFill>
                  <a:srgbClr val="2AA88B"/>
                </a:solidFill>
                <a:latin typeface="Calibri" pitchFamily="34" charset="0"/>
                <a:ea typeface="Calibri" pitchFamily="34" charset="-122"/>
                <a:cs typeface="Calibri" pitchFamily="34" charset="-120"/>
              </a:rPr>
              <a:t>REFERENCES</a:t>
            </a:r>
            <a:endParaRPr lang="en-US" sz="1100" dirty="0"/>
          </a:p>
        </p:txBody>
      </p:sp>
      <p:sp>
        <p:nvSpPr>
          <p:cNvPr id="3" name="Text 1"/>
          <p:cNvSpPr txBox="1"/>
          <p:nvPr/>
        </p:nvSpPr>
        <p:spPr>
          <a:xfrm>
            <a:off x="777240" y="822960"/>
            <a:ext cx="10607040" cy="777240"/>
          </a:xfrm>
          <a:prstGeom prst="rect">
            <a:avLst/>
          </a:prstGeom>
          <a:noFill/>
          <a:ln/>
        </p:spPr>
        <p:txBody>
          <a:bodyPr wrap="square" lIns="0" tIns="0" rIns="0" bIns="0" rtlCol="0" anchor="t"/>
          <a:lstStyle/>
          <a:p>
            <a:pPr indent="0" marL="0">
              <a:buNone/>
            </a:pPr>
            <a:r>
              <a:rPr lang="en-US" sz="3400" b="1" dirty="0">
                <a:solidFill>
                  <a:srgbClr val="12161F"/>
                </a:solidFill>
                <a:latin typeface="Cambria" pitchFamily="34" charset="0"/>
                <a:ea typeface="Cambria" pitchFamily="34" charset="-122"/>
                <a:cs typeface="Cambria" pitchFamily="34" charset="-120"/>
              </a:rPr>
              <a:t>References</a:t>
            </a:r>
            <a:endParaRPr lang="en-US" sz="3400" dirty="0"/>
          </a:p>
        </p:txBody>
      </p:sp>
      <p:sp>
        <p:nvSpPr>
          <p:cNvPr id="4" name="Text 2"/>
          <p:cNvSpPr txBox="1"/>
          <p:nvPr/>
        </p:nvSpPr>
        <p:spPr>
          <a:xfrm>
            <a:off x="777240" y="173736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Agent Skills specification</a:t>
            </a:r>
            <a:endParaRPr lang="en-US" sz="1150" dirty="0"/>
          </a:p>
        </p:txBody>
      </p:sp>
      <p:sp>
        <p:nvSpPr>
          <p:cNvPr id="5" name="Text 3"/>
          <p:cNvSpPr txBox="1"/>
          <p:nvPr/>
        </p:nvSpPr>
        <p:spPr>
          <a:xfrm>
            <a:off x="777240" y="195681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The format itself: directory rules, every frontmatter field, the limits.</a:t>
            </a:r>
            <a:endParaRPr lang="en-US" sz="950" dirty="0"/>
          </a:p>
        </p:txBody>
      </p:sp>
      <p:sp>
        <p:nvSpPr>
          <p:cNvPr id="6" name="Text 4">
            <a:hlinkClick r:id="rId1" tooltip=""/>
          </p:cNvPr>
          <p:cNvSpPr txBox="1"/>
          <p:nvPr/>
        </p:nvSpPr>
        <p:spPr>
          <a:xfrm>
            <a:off x="777240" y="230428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1" invalidUrl="" action="" tgtFrame="" tooltip="" history="1" highlightClick="0" endSnd="0">
                  <a:extLst>
                    <a:ext uri="{A12FA001-AC4F-418D-AE19-62706E023703}">
                      <ahyp:hlinkClr xmlns:ahyp="http://schemas.microsoft.com/office/drawing/2018/hyperlinkcolor" val="tx"/>
                    </a:ext>
                  </a:extLst>
                </a:hlinkClick>
              </a:rPr>
              <a:t>agentskills.io/specification</a:t>
            </a:r>
            <a:endParaRPr lang="en-US" sz="750" dirty="0"/>
          </a:p>
        </p:txBody>
      </p:sp>
      <p:sp>
        <p:nvSpPr>
          <p:cNvPr id="7" name="Text 5"/>
          <p:cNvSpPr txBox="1"/>
          <p:nvPr/>
        </p:nvSpPr>
        <p:spPr>
          <a:xfrm>
            <a:off x="777240" y="256032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Skill authoring best practices</a:t>
            </a:r>
            <a:endParaRPr lang="en-US" sz="1150" dirty="0"/>
          </a:p>
        </p:txBody>
      </p:sp>
      <p:sp>
        <p:nvSpPr>
          <p:cNvPr id="8" name="Text 6"/>
          <p:cNvSpPr txBox="1"/>
          <p:nvPr/>
        </p:nvSpPr>
        <p:spPr>
          <a:xfrm>
            <a:off x="777240" y="277977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Descriptions, scripts, anti-patterns, checklist.</a:t>
            </a:r>
            <a:endParaRPr lang="en-US" sz="950" dirty="0"/>
          </a:p>
        </p:txBody>
      </p:sp>
      <p:sp>
        <p:nvSpPr>
          <p:cNvPr id="9" name="Text 7">
            <a:hlinkClick r:id="rId2" tooltip=""/>
          </p:cNvPr>
          <p:cNvSpPr txBox="1"/>
          <p:nvPr/>
        </p:nvSpPr>
        <p:spPr>
          <a:xfrm>
            <a:off x="777240" y="312724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2" invalidUrl="" action="" tgtFrame="" tooltip="" history="1" highlightClick="0" endSnd="0">
                  <a:extLst>
                    <a:ext uri="{A12FA001-AC4F-418D-AE19-62706E023703}">
                      <ahyp:hlinkClr xmlns:ahyp="http://schemas.microsoft.com/office/drawing/2018/hyperlinkcolor" val="tx"/>
                    </a:ext>
                  </a:extLst>
                </a:hlinkClick>
              </a:rPr>
              <a:t>platform.claude.com/…/agent-skills/best-practices</a:t>
            </a:r>
            <a:endParaRPr lang="en-US" sz="750" dirty="0"/>
          </a:p>
        </p:txBody>
      </p:sp>
      <p:sp>
        <p:nvSpPr>
          <p:cNvPr id="10" name="Text 8"/>
          <p:cNvSpPr txBox="1"/>
          <p:nvPr/>
        </p:nvSpPr>
        <p:spPr>
          <a:xfrm>
            <a:off x="777240" y="338328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Agent Skills overview</a:t>
            </a:r>
            <a:endParaRPr lang="en-US" sz="1150" dirty="0"/>
          </a:p>
        </p:txBody>
      </p:sp>
      <p:sp>
        <p:nvSpPr>
          <p:cNvPr id="11" name="Text 9"/>
          <p:cNvSpPr txBox="1"/>
          <p:nvPr/>
        </p:nvSpPr>
        <p:spPr>
          <a:xfrm>
            <a:off x="777240" y="360273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What a skill is and how the three loading levels work.</a:t>
            </a:r>
            <a:endParaRPr lang="en-US" sz="950" dirty="0"/>
          </a:p>
        </p:txBody>
      </p:sp>
      <p:sp>
        <p:nvSpPr>
          <p:cNvPr id="12" name="Text 10">
            <a:hlinkClick r:id="rId3" tooltip=""/>
          </p:cNvPr>
          <p:cNvSpPr txBox="1"/>
          <p:nvPr/>
        </p:nvSpPr>
        <p:spPr>
          <a:xfrm>
            <a:off x="777240" y="395020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3" invalidUrl="" action="" tgtFrame="" tooltip="" history="1" highlightClick="0" endSnd="0">
                  <a:extLst>
                    <a:ext uri="{A12FA001-AC4F-418D-AE19-62706E023703}">
                      <ahyp:hlinkClr xmlns:ahyp="http://schemas.microsoft.com/office/drawing/2018/hyperlinkcolor" val="tx"/>
                    </a:ext>
                  </a:extLst>
                </a:hlinkClick>
              </a:rPr>
              <a:t>platform.claude.com/…/agent-skills/overview</a:t>
            </a:r>
            <a:endParaRPr lang="en-US" sz="750" dirty="0"/>
          </a:p>
        </p:txBody>
      </p:sp>
      <p:sp>
        <p:nvSpPr>
          <p:cNvPr id="13" name="Text 11"/>
          <p:cNvSpPr txBox="1"/>
          <p:nvPr/>
        </p:nvSpPr>
        <p:spPr>
          <a:xfrm>
            <a:off x="777240" y="420624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Claude Code skills reference</a:t>
            </a:r>
            <a:endParaRPr lang="en-US" sz="1150" dirty="0"/>
          </a:p>
        </p:txBody>
      </p:sp>
      <p:sp>
        <p:nvSpPr>
          <p:cNvPr id="14" name="Text 12"/>
          <p:cNvSpPr txBox="1"/>
          <p:nvPr/>
        </p:nvSpPr>
        <p:spPr>
          <a:xfrm>
            <a:off x="777240" y="442569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Repository layout, precedence, and the Claude Code only fields.</a:t>
            </a:r>
            <a:endParaRPr lang="en-US" sz="950" dirty="0"/>
          </a:p>
        </p:txBody>
      </p:sp>
      <p:sp>
        <p:nvSpPr>
          <p:cNvPr id="15" name="Text 13">
            <a:hlinkClick r:id="rId4" tooltip=""/>
          </p:cNvPr>
          <p:cNvSpPr txBox="1"/>
          <p:nvPr/>
        </p:nvSpPr>
        <p:spPr>
          <a:xfrm>
            <a:off x="777240" y="477316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4" invalidUrl="" action="" tgtFrame="" tooltip="" history="1" highlightClick="0" endSnd="0">
                  <a:extLst>
                    <a:ext uri="{A12FA001-AC4F-418D-AE19-62706E023703}">
                      <ahyp:hlinkClr xmlns:ahyp="http://schemas.microsoft.com/office/drawing/2018/hyperlinkcolor" val="tx"/>
                    </a:ext>
                  </a:extLst>
                </a:hlinkClick>
              </a:rPr>
              <a:t>code.claude.com/docs/en/skills</a:t>
            </a:r>
            <a:endParaRPr lang="en-US" sz="750" dirty="0"/>
          </a:p>
        </p:txBody>
      </p:sp>
      <p:sp>
        <p:nvSpPr>
          <p:cNvPr id="16" name="Text 14"/>
          <p:cNvSpPr txBox="1"/>
          <p:nvPr/>
        </p:nvSpPr>
        <p:spPr>
          <a:xfrm>
            <a:off x="777240" y="502920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Skills explained, and steering Claude Code</a:t>
            </a:r>
            <a:endParaRPr lang="en-US" sz="1150" dirty="0"/>
          </a:p>
        </p:txBody>
      </p:sp>
      <p:sp>
        <p:nvSpPr>
          <p:cNvPr id="17" name="Text 15"/>
          <p:cNvSpPr txBox="1"/>
          <p:nvPr/>
        </p:nvSpPr>
        <p:spPr>
          <a:xfrm>
            <a:off x="777240" y="524865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Skill against MCP, subagents, hooks, rules, and prompts.</a:t>
            </a:r>
            <a:endParaRPr lang="en-US" sz="950" dirty="0"/>
          </a:p>
        </p:txBody>
      </p:sp>
      <p:sp>
        <p:nvSpPr>
          <p:cNvPr id="18" name="Text 16">
            <a:hlinkClick r:id="rId5" tooltip=""/>
          </p:cNvPr>
          <p:cNvSpPr txBox="1"/>
          <p:nvPr/>
        </p:nvSpPr>
        <p:spPr>
          <a:xfrm>
            <a:off x="777240" y="559612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5" invalidUrl="" action="" tgtFrame="" tooltip="" history="1" highlightClick="0" endSnd="0">
                  <a:extLst>
                    <a:ext uri="{A12FA001-AC4F-418D-AE19-62706E023703}">
                      <ahyp:hlinkClr xmlns:ahyp="http://schemas.microsoft.com/office/drawing/2018/hyperlinkcolor" val="tx"/>
                    </a:ext>
                  </a:extLst>
                </a:hlinkClick>
              </a:rPr>
              <a:t>claude.com/blog/skills-explained</a:t>
            </a:r>
            <a:endParaRPr lang="en-US" sz="750" dirty="0"/>
          </a:p>
        </p:txBody>
      </p:sp>
      <p:sp>
        <p:nvSpPr>
          <p:cNvPr id="19" name="Text 17"/>
          <p:cNvSpPr txBox="1"/>
          <p:nvPr/>
        </p:nvSpPr>
        <p:spPr>
          <a:xfrm>
            <a:off x="4434840" y="173736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Skills for enterprise</a:t>
            </a:r>
            <a:endParaRPr lang="en-US" sz="1150" dirty="0"/>
          </a:p>
        </p:txBody>
      </p:sp>
      <p:sp>
        <p:nvSpPr>
          <p:cNvPr id="20" name="Text 18"/>
          <p:cNvSpPr txBox="1"/>
          <p:nvPr/>
        </p:nvSpPr>
        <p:spPr>
          <a:xfrm>
            <a:off x="4434840" y="195681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Security review checklist, versioning, distribution, request caps.</a:t>
            </a:r>
            <a:endParaRPr lang="en-US" sz="950" dirty="0"/>
          </a:p>
        </p:txBody>
      </p:sp>
      <p:sp>
        <p:nvSpPr>
          <p:cNvPr id="21" name="Text 19">
            <a:hlinkClick r:id="rId6" tooltip=""/>
          </p:cNvPr>
          <p:cNvSpPr txBox="1"/>
          <p:nvPr/>
        </p:nvSpPr>
        <p:spPr>
          <a:xfrm>
            <a:off x="4434840" y="230428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6" invalidUrl="" action="" tgtFrame="" tooltip="" history="1" highlightClick="0" endSnd="0">
                  <a:extLst>
                    <a:ext uri="{A12FA001-AC4F-418D-AE19-62706E023703}">
                      <ahyp:hlinkClr xmlns:ahyp="http://schemas.microsoft.com/office/drawing/2018/hyperlinkcolor" val="tx"/>
                    </a:ext>
                  </a:extLst>
                </a:hlinkClick>
              </a:rPr>
              <a:t>platform.claude.com/…/agent-skills/enterprise</a:t>
            </a:r>
            <a:endParaRPr lang="en-US" sz="750" dirty="0"/>
          </a:p>
        </p:txBody>
      </p:sp>
      <p:sp>
        <p:nvSpPr>
          <p:cNvPr id="22" name="Text 20"/>
          <p:cNvSpPr txBox="1"/>
          <p:nvPr/>
        </p:nvSpPr>
        <p:spPr>
          <a:xfrm>
            <a:off x="4434840" y="256032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OWASP Agentic Skills Top 10</a:t>
            </a:r>
            <a:endParaRPr lang="en-US" sz="1150" dirty="0"/>
          </a:p>
        </p:txBody>
      </p:sp>
      <p:sp>
        <p:nvSpPr>
          <p:cNvPr id="23" name="Text 21"/>
          <p:cNvSpPr txBox="1"/>
          <p:nvPr/>
        </p:nvSpPr>
        <p:spPr>
          <a:xfrm>
            <a:off x="4434840" y="277977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The threat list for skill distribution and execution.</a:t>
            </a:r>
            <a:endParaRPr lang="en-US" sz="950" dirty="0"/>
          </a:p>
        </p:txBody>
      </p:sp>
      <p:sp>
        <p:nvSpPr>
          <p:cNvPr id="24" name="Text 22">
            <a:hlinkClick r:id="rId7" tooltip=""/>
          </p:cNvPr>
          <p:cNvSpPr txBox="1"/>
          <p:nvPr/>
        </p:nvSpPr>
        <p:spPr>
          <a:xfrm>
            <a:off x="4434840" y="312724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7" invalidUrl="" action="" tgtFrame="" tooltip="" history="1" highlightClick="0" endSnd="0">
                  <a:extLst>
                    <a:ext uri="{A12FA001-AC4F-418D-AE19-62706E023703}">
                      <ahyp:hlinkClr xmlns:ahyp="http://schemas.microsoft.com/office/drawing/2018/hyperlinkcolor" val="tx"/>
                    </a:ext>
                  </a:extLst>
                </a:hlinkClick>
              </a:rPr>
              <a:t>owasp.org/www-project-agentic-skills-top-10</a:t>
            </a:r>
            <a:endParaRPr lang="en-US" sz="750" dirty="0"/>
          </a:p>
        </p:txBody>
      </p:sp>
      <p:sp>
        <p:nvSpPr>
          <p:cNvPr id="25" name="Text 23"/>
          <p:cNvSpPr txBox="1"/>
          <p:nvPr/>
        </p:nvSpPr>
        <p:spPr>
          <a:xfrm>
            <a:off x="4434840" y="338328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anthropics/skills</a:t>
            </a:r>
            <a:endParaRPr lang="en-US" sz="1150" dirty="0"/>
          </a:p>
        </p:txBody>
      </p:sp>
      <p:sp>
        <p:nvSpPr>
          <p:cNvPr id="26" name="Text 24"/>
          <p:cNvSpPr txBox="1"/>
          <p:nvPr/>
        </p:nvSpPr>
        <p:spPr>
          <a:xfrm>
            <a:off x="4434840" y="360273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Starter template and Anthropic's production document skills.</a:t>
            </a:r>
            <a:endParaRPr lang="en-US" sz="950" dirty="0"/>
          </a:p>
        </p:txBody>
      </p:sp>
      <p:sp>
        <p:nvSpPr>
          <p:cNvPr id="27" name="Text 25">
            <a:hlinkClick r:id="rId8" tooltip=""/>
          </p:cNvPr>
          <p:cNvSpPr txBox="1"/>
          <p:nvPr/>
        </p:nvSpPr>
        <p:spPr>
          <a:xfrm>
            <a:off x="4434840" y="395020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8" invalidUrl="" action="" tgtFrame="" tooltip="" history="1" highlightClick="0" endSnd="0">
                  <a:extLst>
                    <a:ext uri="{A12FA001-AC4F-418D-AE19-62706E023703}">
                      <ahyp:hlinkClr xmlns:ahyp="http://schemas.microsoft.com/office/drawing/2018/hyperlinkcolor" val="tx"/>
                    </a:ext>
                  </a:extLst>
                </a:hlinkClick>
              </a:rPr>
              <a:t>github.com/anthropics/skills</a:t>
            </a:r>
            <a:endParaRPr lang="en-US" sz="750" dirty="0"/>
          </a:p>
        </p:txBody>
      </p:sp>
      <p:sp>
        <p:nvSpPr>
          <p:cNvPr id="28" name="Text 26"/>
          <p:cNvSpPr txBox="1"/>
          <p:nvPr/>
        </p:nvSpPr>
        <p:spPr>
          <a:xfrm>
            <a:off x="4434840" y="420624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More skills, worse agents? Skill shadowing</a:t>
            </a:r>
            <a:endParaRPr lang="en-US" sz="1150" dirty="0"/>
          </a:p>
        </p:txBody>
      </p:sp>
      <p:sp>
        <p:nvSpPr>
          <p:cNvPr id="29" name="Text 27"/>
          <p:cNvSpPr txBox="1"/>
          <p:nvPr/>
        </p:nvSpPr>
        <p:spPr>
          <a:xfrm>
            <a:off x="4434840" y="442569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Databricks, June 2026. The 202 skill library and the 21 percent drop.</a:t>
            </a:r>
            <a:endParaRPr lang="en-US" sz="950" dirty="0"/>
          </a:p>
        </p:txBody>
      </p:sp>
      <p:sp>
        <p:nvSpPr>
          <p:cNvPr id="30" name="Text 28">
            <a:hlinkClick r:id="rId9" tooltip=""/>
          </p:cNvPr>
          <p:cNvSpPr txBox="1"/>
          <p:nvPr/>
        </p:nvSpPr>
        <p:spPr>
          <a:xfrm>
            <a:off x="4434840" y="477316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9" invalidUrl="" action="" tgtFrame="" tooltip="" history="1" highlightClick="0" endSnd="0">
                  <a:extLst>
                    <a:ext uri="{A12FA001-AC4F-418D-AE19-62706E023703}">
                      <ahyp:hlinkClr xmlns:ahyp="http://schemas.microsoft.com/office/drawing/2018/hyperlinkcolor" val="tx"/>
                    </a:ext>
                  </a:extLst>
                </a:hlinkClick>
              </a:rPr>
              <a:t>arxiv.org/abs/2605.24050</a:t>
            </a:r>
            <a:endParaRPr lang="en-US" sz="750" dirty="0"/>
          </a:p>
        </p:txBody>
      </p:sp>
      <p:sp>
        <p:nvSpPr>
          <p:cNvPr id="31" name="Text 29"/>
          <p:cNvSpPr txBox="1"/>
          <p:nvPr/>
        </p:nvSpPr>
        <p:spPr>
          <a:xfrm>
            <a:off x="4434840" y="502920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How well do agentic skills work in the wild</a:t>
            </a:r>
            <a:endParaRPr lang="en-US" sz="1150" dirty="0"/>
          </a:p>
        </p:txBody>
      </p:sp>
      <p:sp>
        <p:nvSpPr>
          <p:cNvPr id="32" name="Text 30"/>
          <p:cNvSpPr txBox="1"/>
          <p:nvPr/>
        </p:nvSpPr>
        <p:spPr>
          <a:xfrm>
            <a:off x="4434840" y="524865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UCSB, MIT CSAIL, MIT-IBM Watson. 34,198 real skills under noise.</a:t>
            </a:r>
            <a:endParaRPr lang="en-US" sz="950" dirty="0"/>
          </a:p>
        </p:txBody>
      </p:sp>
      <p:sp>
        <p:nvSpPr>
          <p:cNvPr id="33" name="Text 31">
            <a:hlinkClick r:id="rId10" tooltip=""/>
          </p:cNvPr>
          <p:cNvSpPr txBox="1"/>
          <p:nvPr/>
        </p:nvSpPr>
        <p:spPr>
          <a:xfrm>
            <a:off x="4434840" y="559612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10" invalidUrl="" action="" tgtFrame="" tooltip="" history="1" highlightClick="0" endSnd="0">
                  <a:extLst>
                    <a:ext uri="{A12FA001-AC4F-418D-AE19-62706E023703}">
                      <ahyp:hlinkClr xmlns:ahyp="http://schemas.microsoft.com/office/drawing/2018/hyperlinkcolor" val="tx"/>
                    </a:ext>
                  </a:extLst>
                </a:hlinkClick>
              </a:rPr>
              <a:t>arxiv.org/abs/2604.04323</a:t>
            </a:r>
            <a:endParaRPr lang="en-US" sz="750" dirty="0"/>
          </a:p>
        </p:txBody>
      </p:sp>
      <p:sp>
        <p:nvSpPr>
          <p:cNvPr id="34" name="Text 32"/>
          <p:cNvSpPr txBox="1"/>
          <p:nvPr/>
        </p:nvSpPr>
        <p:spPr>
          <a:xfrm>
            <a:off x="8092440" y="173736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What developers build skills for</a:t>
            </a:r>
            <a:endParaRPr lang="en-US" sz="1150" dirty="0"/>
          </a:p>
        </p:txBody>
      </p:sp>
      <p:sp>
        <p:nvSpPr>
          <p:cNvPr id="35" name="Text 33"/>
          <p:cNvSpPr txBox="1"/>
          <p:nvPr/>
        </p:nvSpPr>
        <p:spPr>
          <a:xfrm>
            <a:off x="8092440" y="195681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40,285 public skills classified. Infrastructure 24%, code generation 14%.</a:t>
            </a:r>
            <a:endParaRPr lang="en-US" sz="950" dirty="0"/>
          </a:p>
        </p:txBody>
      </p:sp>
      <p:sp>
        <p:nvSpPr>
          <p:cNvPr id="36" name="Text 34">
            <a:hlinkClick r:id="rId11" tooltip=""/>
          </p:cNvPr>
          <p:cNvSpPr txBox="1"/>
          <p:nvPr/>
        </p:nvSpPr>
        <p:spPr>
          <a:xfrm>
            <a:off x="8092440" y="230428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11" invalidUrl="" action="" tgtFrame="" tooltip="" history="1" highlightClick="0" endSnd="0">
                  <a:extLst>
                    <a:ext uri="{A12FA001-AC4F-418D-AE19-62706E023703}">
                      <ahyp:hlinkClr xmlns:ahyp="http://schemas.microsoft.com/office/drawing/2018/hyperlinkcolor" val="tx"/>
                    </a:ext>
                  </a:extLst>
                </a:hlinkClick>
              </a:rPr>
              <a:t>arxiv.org/abs/2602.08004</a:t>
            </a:r>
            <a:endParaRPr lang="en-US" sz="750" dirty="0"/>
          </a:p>
        </p:txBody>
      </p:sp>
      <p:sp>
        <p:nvSpPr>
          <p:cNvPr id="37" name="Text 35"/>
          <p:cNvSpPr txBox="1"/>
          <p:nvPr/>
        </p:nvSpPr>
        <p:spPr>
          <a:xfrm>
            <a:off x="8092440" y="256032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Test coverage in agent pull requests</a:t>
            </a:r>
            <a:endParaRPr lang="en-US" sz="1150" dirty="0"/>
          </a:p>
        </p:txBody>
      </p:sp>
      <p:sp>
        <p:nvSpPr>
          <p:cNvPr id="38" name="Text 36"/>
          <p:cNvSpPr txBox="1"/>
          <p:nvPr/>
        </p:nvSpPr>
        <p:spPr>
          <a:xfrm>
            <a:off x="8092440" y="277977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Where the test coverage figures on the chart slide come from.</a:t>
            </a:r>
            <a:endParaRPr lang="en-US" sz="950" dirty="0"/>
          </a:p>
        </p:txBody>
      </p:sp>
      <p:sp>
        <p:nvSpPr>
          <p:cNvPr id="39" name="Text 37">
            <a:hlinkClick r:id="rId12" tooltip=""/>
          </p:cNvPr>
          <p:cNvSpPr txBox="1"/>
          <p:nvPr/>
        </p:nvSpPr>
        <p:spPr>
          <a:xfrm>
            <a:off x="8092440" y="312724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12" invalidUrl="" action="" tgtFrame="" tooltip="" history="1" highlightClick="0" endSnd="0">
                  <a:extLst>
                    <a:ext uri="{A12FA001-AC4F-418D-AE19-62706E023703}">
                      <ahyp:hlinkClr xmlns:ahyp="http://schemas.microsoft.com/office/drawing/2018/hyperlinkcolor" val="tx"/>
                    </a:ext>
                  </a:extLst>
                </a:hlinkClick>
              </a:rPr>
              <a:t>arxiv.org/abs/2607.18057</a:t>
            </a:r>
            <a:endParaRPr lang="en-US" sz="750" dirty="0"/>
          </a:p>
        </p:txBody>
      </p:sp>
      <p:sp>
        <p:nvSpPr>
          <p:cNvPr id="40" name="Text 38"/>
          <p:cNvSpPr txBox="1"/>
          <p:nvPr/>
        </p:nvSpPr>
        <p:spPr>
          <a:xfrm>
            <a:off x="8092440" y="338328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Merge rates for agent pull requests</a:t>
            </a:r>
            <a:endParaRPr lang="en-US" sz="1150" dirty="0"/>
          </a:p>
        </p:txBody>
      </p:sp>
      <p:sp>
        <p:nvSpPr>
          <p:cNvPr id="41" name="Text 39"/>
          <p:cNvSpPr txBox="1"/>
          <p:nvPr/>
        </p:nvSpPr>
        <p:spPr>
          <a:xfrm>
            <a:off x="8092440" y="360273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489 Python repos, 220,612 closed pull requests.</a:t>
            </a:r>
            <a:endParaRPr lang="en-US" sz="950" dirty="0"/>
          </a:p>
        </p:txBody>
      </p:sp>
      <p:sp>
        <p:nvSpPr>
          <p:cNvPr id="42" name="Text 40">
            <a:hlinkClick r:id="rId13" tooltip=""/>
          </p:cNvPr>
          <p:cNvSpPr txBox="1"/>
          <p:nvPr/>
        </p:nvSpPr>
        <p:spPr>
          <a:xfrm>
            <a:off x="8092440" y="395020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13" invalidUrl="" action="" tgtFrame="" tooltip="" history="1" highlightClick="0" endSnd="0">
                  <a:extLst>
                    <a:ext uri="{A12FA001-AC4F-418D-AE19-62706E023703}">
                      <ahyp:hlinkClr xmlns:ahyp="http://schemas.microsoft.com/office/drawing/2018/hyperlinkcolor" val="tx"/>
                    </a:ext>
                  </a:extLst>
                </a:hlinkClick>
              </a:rPr>
              <a:t>arxiv.org/abs/2607.21832</a:t>
            </a:r>
            <a:endParaRPr lang="en-US" sz="750" dirty="0"/>
          </a:p>
        </p:txBody>
      </p:sp>
      <p:sp>
        <p:nvSpPr>
          <p:cNvPr id="43" name="Text 41"/>
          <p:cNvSpPr txBox="1"/>
          <p:nvPr/>
        </p:nvSpPr>
        <p:spPr>
          <a:xfrm>
            <a:off x="8092440" y="420624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State of Secrets Sprawl 2026</a:t>
            </a:r>
            <a:endParaRPr lang="en-US" sz="1150" dirty="0"/>
          </a:p>
        </p:txBody>
      </p:sp>
      <p:sp>
        <p:nvSpPr>
          <p:cNvPr id="44" name="Text 42"/>
          <p:cNvSpPr txBox="1"/>
          <p:nvPr/>
        </p:nvSpPr>
        <p:spPr>
          <a:xfrm>
            <a:off x="8092440" y="442569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GitGuardian. The 3.2% agent-assisted leak rate against a 1.5% baseline.</a:t>
            </a:r>
            <a:endParaRPr lang="en-US" sz="950" dirty="0"/>
          </a:p>
        </p:txBody>
      </p:sp>
      <p:sp>
        <p:nvSpPr>
          <p:cNvPr id="45" name="Text 43">
            <a:hlinkClick r:id="rId14" tooltip=""/>
          </p:cNvPr>
          <p:cNvSpPr txBox="1"/>
          <p:nvPr/>
        </p:nvSpPr>
        <p:spPr>
          <a:xfrm>
            <a:off x="8092440" y="477316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14" invalidUrl="" action="" tgtFrame="" tooltip="" history="1" highlightClick="0" endSnd="0">
                  <a:extLst>
                    <a:ext uri="{A12FA001-AC4F-418D-AE19-62706E023703}">
                      <ahyp:hlinkClr xmlns:ahyp="http://schemas.microsoft.com/office/drawing/2018/hyperlinkcolor" val="tx"/>
                    </a:ext>
                  </a:extLst>
                </a:hlinkClick>
              </a:rPr>
              <a:t>blog.gitguardian.com/…/secrets-sprawl-2026</a:t>
            </a:r>
            <a:endParaRPr lang="en-US" sz="750" dirty="0"/>
          </a:p>
        </p:txBody>
      </p:sp>
      <p:sp>
        <p:nvSpPr>
          <p:cNvPr id="46" name="Text 44"/>
          <p:cNvSpPr txBox="1"/>
          <p:nvPr/>
        </p:nvSpPr>
        <p:spPr>
          <a:xfrm>
            <a:off x="8092440" y="5029200"/>
            <a:ext cx="3291840" cy="237744"/>
          </a:xfrm>
          <a:prstGeom prst="rect">
            <a:avLst/>
          </a:prstGeom>
          <a:noFill/>
          <a:ln/>
        </p:spPr>
        <p:txBody>
          <a:bodyPr wrap="square" lIns="0" tIns="0" rIns="0" bIns="0" rtlCol="0" anchor="t"/>
          <a:lstStyle/>
          <a:p>
            <a:pPr indent="0" marL="0">
              <a:buNone/>
            </a:pPr>
            <a:r>
              <a:rPr lang="en-US" sz="1150" b="1" dirty="0">
                <a:solidFill>
                  <a:srgbClr val="12161F"/>
                </a:solidFill>
                <a:latin typeface="Calibri" pitchFamily="34" charset="0"/>
                <a:ea typeface="Calibri" pitchFamily="34" charset="-122"/>
                <a:cs typeface="Calibri" pitchFamily="34" charset="-120"/>
              </a:rPr>
              <a:t>What a security audit of public skills found</a:t>
            </a:r>
            <a:endParaRPr lang="en-US" sz="1150" dirty="0"/>
          </a:p>
        </p:txBody>
      </p:sp>
      <p:sp>
        <p:nvSpPr>
          <p:cNvPr id="47" name="Text 45"/>
          <p:cNvSpPr txBox="1"/>
          <p:nvPr/>
        </p:nvSpPr>
        <p:spPr>
          <a:xfrm>
            <a:off x="8092440" y="5248656"/>
            <a:ext cx="3291840" cy="365760"/>
          </a:xfrm>
          <a:prstGeom prst="rect">
            <a:avLst/>
          </a:prstGeom>
          <a:noFill/>
          <a:ln/>
        </p:spPr>
        <p:txBody>
          <a:bodyPr wrap="square" lIns="0" tIns="0" rIns="0" bIns="0" rtlCol="0" anchor="t"/>
          <a:lstStyle/>
          <a:p>
            <a:pPr indent="0" marL="0">
              <a:lnSpc>
                <a:spcPts val="1200"/>
              </a:lnSpc>
              <a:buNone/>
            </a:pPr>
            <a:r>
              <a:rPr lang="en-US" sz="950" dirty="0">
                <a:solidFill>
                  <a:srgbClr val="2A3350"/>
                </a:solidFill>
                <a:latin typeface="Calibri" pitchFamily="34" charset="0"/>
                <a:ea typeface="Calibri" pitchFamily="34" charset="-122"/>
                <a:cs typeface="Calibri" pitchFamily="34" charset="-120"/>
              </a:rPr>
              <a:t>22,511 skills, about 6.3 findings each. Read one before you install it.</a:t>
            </a:r>
            <a:endParaRPr lang="en-US" sz="950" dirty="0"/>
          </a:p>
        </p:txBody>
      </p:sp>
      <p:sp>
        <p:nvSpPr>
          <p:cNvPr id="48" name="Text 46">
            <a:hlinkClick r:id="rId15" tooltip=""/>
          </p:cNvPr>
          <p:cNvSpPr txBox="1"/>
          <p:nvPr/>
        </p:nvSpPr>
        <p:spPr>
          <a:xfrm>
            <a:off x="8092440" y="5596128"/>
            <a:ext cx="3474720" cy="201168"/>
          </a:xfrm>
          <a:prstGeom prst="rect">
            <a:avLst/>
          </a:prstGeom>
          <a:noFill/>
          <a:ln/>
        </p:spPr>
        <p:txBody>
          <a:bodyPr wrap="square" lIns="0" tIns="0" rIns="0" bIns="0" rtlCol="0" anchor="t"/>
          <a:lstStyle/>
          <a:p>
            <a:pPr indent="0" marL="0">
              <a:buNone/>
            </a:pPr>
            <a:r>
              <a:rPr lang="en-US" sz="750" u="sng" dirty="0">
                <a:solidFill>
                  <a:srgbClr val="2AA88B"/>
                </a:solidFill>
                <a:latin typeface="Courier New" pitchFamily="34" charset="0"/>
                <a:ea typeface="Courier New" pitchFamily="34" charset="-122"/>
                <a:cs typeface="Courier New" pitchFamily="34" charset="-120"/>
                <a:hlinkClick r:id="rId15" invalidUrl="" action="" tgtFrame="" tooltip="" history="1" highlightClick="0" endSnd="0">
                  <a:extLst>
                    <a:ext uri="{A12FA001-AC4F-418D-AE19-62706E023703}">
                      <ahyp:hlinkClr xmlns:ahyp="http://schemas.microsoft.com/office/drawing/2018/hyperlinkcolor" val="tx"/>
                    </a:ext>
                  </a:extLst>
                </a:hlinkClick>
              </a:rPr>
              <a:t>thenewstack.io/ai-agent-skills-security</a:t>
            </a:r>
            <a:endParaRPr lang="en-US" sz="750" dirty="0"/>
          </a:p>
        </p:txBody>
      </p:sp>
      <p:sp>
        <p:nvSpPr>
          <p:cNvPr id="49" name="Text 47"/>
          <p:cNvSpPr txBox="1"/>
          <p:nvPr/>
        </p:nvSpPr>
        <p:spPr>
          <a:xfrm>
            <a:off x="777240" y="5989320"/>
            <a:ext cx="10607040" cy="365760"/>
          </a:xfrm>
          <a:prstGeom prst="rect">
            <a:avLst/>
          </a:prstGeom>
          <a:noFill/>
          <a:ln/>
        </p:spPr>
        <p:txBody>
          <a:bodyPr wrap="square" lIns="0" tIns="0" rIns="0" bIns="0" rtlCol="0" anchor="t"/>
          <a:lstStyle/>
          <a:p>
            <a:pPr indent="0" marL="0">
              <a:lnSpc>
                <a:spcPts val="1600"/>
              </a:lnSpc>
              <a:buNone/>
            </a:pPr>
            <a:r>
              <a:rPr lang="en-US" sz="1200" b="1" dirty="0">
                <a:solidFill>
                  <a:srgbClr val="2AA88B"/>
                </a:solidFill>
                <a:latin typeface="Calibri" pitchFamily="34" charset="0"/>
                <a:ea typeface="Calibri" pitchFamily="34" charset="-122"/>
                <a:cs typeface="Calibri" pitchFamily="34" charset="-120"/>
              </a:rPr>
              <a:t>Also in your session:  </a:t>
            </a:r>
            <a:pPr indent="0" marL="0">
              <a:lnSpc>
                <a:spcPts val="1600"/>
              </a:lnSpc>
              <a:buNone/>
            </a:pPr>
            <a:r>
              <a:rPr lang="en-US" sz="1200" dirty="0">
                <a:solidFill>
                  <a:srgbClr val="2A3350"/>
                </a:solidFill>
                <a:latin typeface="Calibri" pitchFamily="34" charset="0"/>
                <a:ea typeface="Calibri" pitchFamily="34" charset="-122"/>
                <a:cs typeface="Calibri" pitchFamily="34" charset="-120"/>
              </a:rPr>
              <a:t>the skill-creator and skill-authoring skills. Their SKILL.md files are the best worked examples of the authoring slides.</a:t>
            </a:r>
            <a:endParaRPr lang="en-US" sz="1200" dirty="0"/>
          </a:p>
        </p:txBody>
      </p:sp>
      <p:sp>
        <p:nvSpPr>
          <p:cNvPr id="50" name="Text 48"/>
          <p:cNvSpPr txBox="1"/>
          <p:nvPr/>
        </p:nvSpPr>
        <p:spPr>
          <a:xfrm>
            <a:off x="777240" y="6382512"/>
            <a:ext cx="10607040" cy="274320"/>
          </a:xfrm>
          <a:prstGeom prst="rect">
            <a:avLst/>
          </a:prstGeom>
          <a:noFill/>
          <a:ln/>
        </p:spPr>
        <p:txBody>
          <a:bodyPr wrap="square" lIns="0" tIns="0" rIns="0" bIns="0" rtlCol="0" anchor="t"/>
          <a:lstStyle/>
          <a:p>
            <a:pPr indent="0" marL="0">
              <a:buNone/>
            </a:pPr>
            <a:r>
              <a:rPr lang="en-US" sz="950" dirty="0">
                <a:solidFill>
                  <a:srgbClr val="8A93A6"/>
                </a:solidFill>
                <a:latin typeface="Calibri" pitchFamily="34" charset="0"/>
                <a:ea typeface="Calibri" pitchFamily="34" charset="-122"/>
                <a:cs typeface="Calibri" pitchFamily="34" charset="-120"/>
              </a:rPr>
              <a:t>Links verified September 2026. Named limits change; check the specification and the docs before quoting them.</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name="Slide 9">
    <p:bg>
      <p:bgPr>
        <a:solidFill>
          <a:srgbClr val="12161F"/>
        </a:solidFill>
      </p:bgPr>
    </p:bg>
    <p:spTree>
      <p:nvGrpSpPr>
        <p:cNvPr id="1" name=""/>
        <p:cNvGrpSpPr/>
        <p:nvPr/>
      </p:nvGrpSpPr>
      <p:grpSpPr>
        <a:xfrm>
          <a:off x="0" y="0"/>
          <a:ext cx="0" cy="0"/>
          <a:chOff x="0" y="0"/>
          <a:chExt cx="0" cy="0"/>
        </a:xfrm>
      </p:grpSpPr>
      <p:sp>
        <p:nvSpPr>
          <p:cNvPr id="2" name="Text 0"/>
          <p:cNvSpPr txBox="1"/>
          <p:nvPr/>
        </p:nvSpPr>
        <p:spPr>
          <a:xfrm>
            <a:off x="777240" y="502920"/>
            <a:ext cx="7315200" cy="274320"/>
          </a:xfrm>
          <a:prstGeom prst="rect">
            <a:avLst/>
          </a:prstGeom>
          <a:noFill/>
          <a:ln/>
        </p:spPr>
        <p:txBody>
          <a:bodyPr wrap="square" lIns="0" tIns="0" rIns="0" bIns="0" rtlCol="0" anchor="ctr"/>
          <a:lstStyle/>
          <a:p>
            <a:pPr indent="0" marL="0">
              <a:buNone/>
            </a:pPr>
            <a:r>
              <a:rPr lang="en-US" sz="1100" b="1" spc="250" kern="0" dirty="0">
                <a:solidFill>
                  <a:srgbClr val="E08A1E"/>
                </a:solidFill>
                <a:latin typeface="Calibri" pitchFamily="34" charset="0"/>
                <a:ea typeface="Calibri" pitchFamily="34" charset="-122"/>
                <a:cs typeface="Calibri" pitchFamily="34" charset="-120"/>
              </a:rPr>
              <a:t>WHAT THE EVIDENCE SAYS</a:t>
            </a:r>
            <a:endParaRPr lang="en-US" sz="1100" dirty="0"/>
          </a:p>
        </p:txBody>
      </p:sp>
      <p:sp>
        <p:nvSpPr>
          <p:cNvPr id="3" name="Text 1"/>
          <p:cNvSpPr txBox="1"/>
          <p:nvPr/>
        </p:nvSpPr>
        <p:spPr>
          <a:xfrm>
            <a:off x="777240" y="822960"/>
            <a:ext cx="10607040" cy="777240"/>
          </a:xfrm>
          <a:prstGeom prst="rect">
            <a:avLst/>
          </a:prstGeom>
          <a:noFill/>
          <a:ln/>
        </p:spPr>
        <p:txBody>
          <a:bodyPr wrap="square" lIns="0" tIns="0" rIns="0" bIns="0" rtlCol="0" anchor="t"/>
          <a:lstStyle/>
          <a:p>
            <a:pPr indent="0" marL="0">
              <a:buNone/>
            </a:pPr>
            <a:r>
              <a:rPr lang="en-US" sz="3400" b="1" dirty="0">
                <a:solidFill>
                  <a:srgbClr val="FFFFFF"/>
                </a:solidFill>
                <a:latin typeface="Cambria" pitchFamily="34" charset="0"/>
                <a:ea typeface="Cambria" pitchFamily="34" charset="-122"/>
                <a:cs typeface="Cambria" pitchFamily="34" charset="-120"/>
              </a:rPr>
              <a:t>Skills do not scale for free</a:t>
            </a:r>
            <a:endParaRPr lang="en-US" sz="3400" dirty="0"/>
          </a:p>
        </p:txBody>
      </p:sp>
      <p:sp>
        <p:nvSpPr>
          <p:cNvPr id="4" name="Shape 2"/>
          <p:cNvSpPr/>
          <p:nvPr/>
        </p:nvSpPr>
        <p:spPr>
          <a:xfrm>
            <a:off x="777240" y="1783080"/>
            <a:ext cx="3447288" cy="3063240"/>
          </a:xfrm>
          <a:prstGeom prst="roundRect">
            <a:avLst>
              <a:gd name="adj" fmla="val 2388"/>
            </a:avLst>
          </a:prstGeom>
          <a:solidFill>
            <a:srgbClr val="1E2532"/>
          </a:solidFill>
          <a:ln/>
        </p:spPr>
      </p:sp>
      <p:sp>
        <p:nvSpPr>
          <p:cNvPr id="5" name="Text 3"/>
          <p:cNvSpPr txBox="1"/>
          <p:nvPr/>
        </p:nvSpPr>
        <p:spPr>
          <a:xfrm>
            <a:off x="1033272" y="1938528"/>
            <a:ext cx="2926080" cy="685800"/>
          </a:xfrm>
          <a:prstGeom prst="rect">
            <a:avLst/>
          </a:prstGeom>
          <a:noFill/>
          <a:ln/>
        </p:spPr>
        <p:txBody>
          <a:bodyPr wrap="square" lIns="0" tIns="0" rIns="0" bIns="0" rtlCol="0" anchor="t"/>
          <a:lstStyle/>
          <a:p>
            <a:pPr indent="0" marL="0">
              <a:buNone/>
            </a:pPr>
            <a:r>
              <a:rPr lang="en-US" sz="4000" b="1" dirty="0">
                <a:solidFill>
                  <a:srgbClr val="2AA88B"/>
                </a:solidFill>
                <a:latin typeface="Cambria" pitchFamily="34" charset="0"/>
                <a:ea typeface="Cambria" pitchFamily="34" charset="-122"/>
                <a:cs typeface="Cambria" pitchFamily="34" charset="-120"/>
              </a:rPr>
              <a:t>21%</a:t>
            </a:r>
            <a:endParaRPr lang="en-US" sz="4000" dirty="0"/>
          </a:p>
        </p:txBody>
      </p:sp>
      <p:sp>
        <p:nvSpPr>
          <p:cNvPr id="6" name="Text 4"/>
          <p:cNvSpPr txBox="1"/>
          <p:nvPr/>
        </p:nvSpPr>
        <p:spPr>
          <a:xfrm>
            <a:off x="1033272" y="2606040"/>
            <a:ext cx="2926080" cy="256032"/>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pass rate lost</a:t>
            </a:r>
            <a:endParaRPr lang="en-US" sz="1250" dirty="0"/>
          </a:p>
        </p:txBody>
      </p:sp>
      <p:sp>
        <p:nvSpPr>
          <p:cNvPr id="7" name="Text 5"/>
          <p:cNvSpPr txBox="1"/>
          <p:nvPr/>
        </p:nvSpPr>
        <p:spPr>
          <a:xfrm>
            <a:off x="1033272" y="2926080"/>
            <a:ext cx="2971800" cy="1463040"/>
          </a:xfrm>
          <a:prstGeom prst="rect">
            <a:avLst/>
          </a:prstGeom>
          <a:noFill/>
          <a:ln/>
        </p:spPr>
        <p:txBody>
          <a:bodyPr wrap="square" lIns="0" tIns="0" rIns="0" bIns="0" rtlCol="0" anchor="t"/>
          <a:lstStyle/>
          <a:p>
            <a:pPr indent="0" marL="0">
              <a:lnSpc>
                <a:spcPts val="1500"/>
              </a:lnSpc>
              <a:buNone/>
            </a:pPr>
            <a:r>
              <a:rPr lang="en-US" sz="1150" dirty="0">
                <a:solidFill>
                  <a:srgbClr val="9AA5B8"/>
                </a:solidFill>
                <a:latin typeface="Calibri" pitchFamily="34" charset="0"/>
                <a:ea typeface="Calibri" pitchFamily="34" charset="-122"/>
                <a:cs typeface="Calibri" pitchFamily="34" charset="-120"/>
              </a:rPr>
              <a:t>when a 202-skill library replaced the known-good set. Skill shadowing explained up to 68% of the drop; the larger context itself was indistinguishable from noise.</a:t>
            </a:r>
            <a:endParaRPr lang="en-US" sz="1150" dirty="0"/>
          </a:p>
        </p:txBody>
      </p:sp>
      <p:sp>
        <p:nvSpPr>
          <p:cNvPr id="8" name="Text 6"/>
          <p:cNvSpPr txBox="1"/>
          <p:nvPr/>
        </p:nvSpPr>
        <p:spPr>
          <a:xfrm>
            <a:off x="1033272" y="4434840"/>
            <a:ext cx="2971800" cy="228600"/>
          </a:xfrm>
          <a:prstGeom prst="rect">
            <a:avLst/>
          </a:prstGeom>
          <a:noFill/>
          <a:ln/>
        </p:spPr>
        <p:txBody>
          <a:bodyPr wrap="square" lIns="0" tIns="0" rIns="0" bIns="0" rtlCol="0" anchor="t"/>
          <a:lstStyle/>
          <a:p>
            <a:pPr indent="0" marL="0">
              <a:buNone/>
            </a:pPr>
            <a:r>
              <a:rPr lang="en-US" sz="950" i="1" dirty="0">
                <a:solidFill>
                  <a:srgbClr val="8A93A6"/>
                </a:solidFill>
                <a:latin typeface="Calibri" pitchFamily="34" charset="0"/>
                <a:ea typeface="Calibri" pitchFamily="34" charset="-122"/>
                <a:cs typeface="Calibri" pitchFamily="34" charset="-120"/>
              </a:rPr>
              <a:t>Databricks, arXiv 2605.24050</a:t>
            </a:r>
            <a:endParaRPr lang="en-US" sz="950" dirty="0"/>
          </a:p>
        </p:txBody>
      </p:sp>
      <p:sp>
        <p:nvSpPr>
          <p:cNvPr id="9" name="Shape 7"/>
          <p:cNvSpPr/>
          <p:nvPr/>
        </p:nvSpPr>
        <p:spPr>
          <a:xfrm>
            <a:off x="4361688" y="1783080"/>
            <a:ext cx="3447288" cy="3063240"/>
          </a:xfrm>
          <a:prstGeom prst="roundRect">
            <a:avLst>
              <a:gd name="adj" fmla="val 2388"/>
            </a:avLst>
          </a:prstGeom>
          <a:solidFill>
            <a:srgbClr val="1E2532"/>
          </a:solidFill>
          <a:ln/>
        </p:spPr>
      </p:sp>
      <p:sp>
        <p:nvSpPr>
          <p:cNvPr id="10" name="Text 8"/>
          <p:cNvSpPr txBox="1"/>
          <p:nvPr/>
        </p:nvSpPr>
        <p:spPr>
          <a:xfrm>
            <a:off x="4617720" y="1938528"/>
            <a:ext cx="2926080" cy="685800"/>
          </a:xfrm>
          <a:prstGeom prst="rect">
            <a:avLst/>
          </a:prstGeom>
          <a:noFill/>
          <a:ln/>
        </p:spPr>
        <p:txBody>
          <a:bodyPr wrap="square" lIns="0" tIns="0" rIns="0" bIns="0" rtlCol="0" anchor="t"/>
          <a:lstStyle/>
          <a:p>
            <a:pPr indent="0" marL="0">
              <a:buNone/>
            </a:pPr>
            <a:r>
              <a:rPr lang="en-US" sz="4000" b="1" dirty="0">
                <a:solidFill>
                  <a:srgbClr val="2AA88B"/>
                </a:solidFill>
                <a:latin typeface="Cambria" pitchFamily="34" charset="0"/>
                <a:ea typeface="Cambria" pitchFamily="34" charset="-122"/>
                <a:cs typeface="Cambria" pitchFamily="34" charset="-120"/>
              </a:rPr>
              <a:t>38.4%</a:t>
            </a:r>
            <a:endParaRPr lang="en-US" sz="4000" dirty="0"/>
          </a:p>
        </p:txBody>
      </p:sp>
      <p:sp>
        <p:nvSpPr>
          <p:cNvPr id="11" name="Text 9"/>
          <p:cNvSpPr txBox="1"/>
          <p:nvPr/>
        </p:nvSpPr>
        <p:spPr>
          <a:xfrm>
            <a:off x="4617720" y="2606040"/>
            <a:ext cx="2926080" cy="256032"/>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down from 55.4%</a:t>
            </a:r>
            <a:endParaRPr lang="en-US" sz="1250" dirty="0"/>
          </a:p>
        </p:txBody>
      </p:sp>
      <p:sp>
        <p:nvSpPr>
          <p:cNvPr id="12" name="Text 10"/>
          <p:cNvSpPr txBox="1"/>
          <p:nvPr/>
        </p:nvSpPr>
        <p:spPr>
          <a:xfrm>
            <a:off x="4617720" y="2926080"/>
            <a:ext cx="2971800" cy="1463040"/>
          </a:xfrm>
          <a:prstGeom prst="rect">
            <a:avLst/>
          </a:prstGeom>
          <a:noFill/>
          <a:ln/>
        </p:spPr>
        <p:txBody>
          <a:bodyPr wrap="square" lIns="0" tIns="0" rIns="0" bIns="0" rtlCol="0" anchor="t"/>
          <a:lstStyle/>
          <a:p>
            <a:pPr indent="0" marL="0">
              <a:lnSpc>
                <a:spcPts val="1500"/>
              </a:lnSpc>
              <a:buNone/>
            </a:pPr>
            <a:r>
              <a:rPr lang="en-US" sz="1150" dirty="0">
                <a:solidFill>
                  <a:srgbClr val="9AA5B8"/>
                </a:solidFill>
                <a:latin typeface="Calibri" pitchFamily="34" charset="0"/>
                <a:ea typeface="Calibri" pitchFamily="34" charset="-122"/>
                <a:cs typeface="Calibri" pitchFamily="34" charset="-120"/>
              </a:rPr>
              <a:t>for Claude Opus once curated skills were removed from a pool of 34,198 real skills. The no-skill baseline was 35.4%. Two weaker models scored lower with skills than without.</a:t>
            </a:r>
            <a:endParaRPr lang="en-US" sz="1150" dirty="0"/>
          </a:p>
        </p:txBody>
      </p:sp>
      <p:sp>
        <p:nvSpPr>
          <p:cNvPr id="13" name="Text 11"/>
          <p:cNvSpPr txBox="1"/>
          <p:nvPr/>
        </p:nvSpPr>
        <p:spPr>
          <a:xfrm>
            <a:off x="4617720" y="4434840"/>
            <a:ext cx="2971800" cy="228600"/>
          </a:xfrm>
          <a:prstGeom prst="rect">
            <a:avLst/>
          </a:prstGeom>
          <a:noFill/>
          <a:ln/>
        </p:spPr>
        <p:txBody>
          <a:bodyPr wrap="square" lIns="0" tIns="0" rIns="0" bIns="0" rtlCol="0" anchor="t"/>
          <a:lstStyle/>
          <a:p>
            <a:pPr indent="0" marL="0">
              <a:buNone/>
            </a:pPr>
            <a:r>
              <a:rPr lang="en-US" sz="950" i="1" dirty="0">
                <a:solidFill>
                  <a:srgbClr val="8A93A6"/>
                </a:solidFill>
                <a:latin typeface="Calibri" pitchFamily="34" charset="0"/>
                <a:ea typeface="Calibri" pitchFamily="34" charset="-122"/>
                <a:cs typeface="Calibri" pitchFamily="34" charset="-120"/>
              </a:rPr>
              <a:t>UCSB, MIT CSAIL, MIT-IBM Watson</a:t>
            </a:r>
            <a:endParaRPr lang="en-US" sz="950" dirty="0"/>
          </a:p>
        </p:txBody>
      </p:sp>
      <p:sp>
        <p:nvSpPr>
          <p:cNvPr id="14" name="Shape 12"/>
          <p:cNvSpPr/>
          <p:nvPr/>
        </p:nvSpPr>
        <p:spPr>
          <a:xfrm>
            <a:off x="7946136" y="1783080"/>
            <a:ext cx="3447288" cy="3063240"/>
          </a:xfrm>
          <a:prstGeom prst="roundRect">
            <a:avLst>
              <a:gd name="adj" fmla="val 2388"/>
            </a:avLst>
          </a:prstGeom>
          <a:solidFill>
            <a:srgbClr val="1E2532"/>
          </a:solidFill>
          <a:ln/>
        </p:spPr>
      </p:sp>
      <p:sp>
        <p:nvSpPr>
          <p:cNvPr id="15" name="Text 13"/>
          <p:cNvSpPr txBox="1"/>
          <p:nvPr/>
        </p:nvSpPr>
        <p:spPr>
          <a:xfrm>
            <a:off x="8202168" y="1938528"/>
            <a:ext cx="2926080" cy="685800"/>
          </a:xfrm>
          <a:prstGeom prst="rect">
            <a:avLst/>
          </a:prstGeom>
          <a:noFill/>
          <a:ln/>
        </p:spPr>
        <p:txBody>
          <a:bodyPr wrap="square" lIns="0" tIns="0" rIns="0" bIns="0" rtlCol="0" anchor="t"/>
          <a:lstStyle/>
          <a:p>
            <a:pPr indent="0" marL="0">
              <a:buNone/>
            </a:pPr>
            <a:r>
              <a:rPr lang="en-US" sz="4000" b="1" dirty="0">
                <a:solidFill>
                  <a:srgbClr val="2AA88B"/>
                </a:solidFill>
                <a:latin typeface="Cambria" pitchFamily="34" charset="0"/>
                <a:ea typeface="Cambria" pitchFamily="34" charset="-122"/>
                <a:cs typeface="Cambria" pitchFamily="34" charset="-120"/>
              </a:rPr>
              <a:t>31%</a:t>
            </a:r>
            <a:endParaRPr lang="en-US" sz="4000" dirty="0"/>
          </a:p>
        </p:txBody>
      </p:sp>
      <p:sp>
        <p:nvSpPr>
          <p:cNvPr id="16" name="Text 14"/>
          <p:cNvSpPr txBox="1"/>
          <p:nvPr/>
        </p:nvSpPr>
        <p:spPr>
          <a:xfrm>
            <a:off x="8202168" y="2606040"/>
            <a:ext cx="2926080" cy="256032"/>
          </a:xfrm>
          <a:prstGeom prst="rect">
            <a:avLst/>
          </a:prstGeom>
          <a:noFill/>
          <a:ln/>
        </p:spPr>
        <p:txBody>
          <a:bodyPr wrap="square" lIns="0" tIns="0" rIns="0" bIns="0" rtlCol="0" anchor="t"/>
          <a:lstStyle/>
          <a:p>
            <a:pPr indent="0" marL="0">
              <a:buNone/>
            </a:pPr>
            <a:r>
              <a:rPr lang="en-US" sz="1250" b="1" dirty="0">
                <a:solidFill>
                  <a:srgbClr val="FFFFFF"/>
                </a:solidFill>
                <a:latin typeface="Calibri" pitchFamily="34" charset="0"/>
                <a:ea typeface="Calibri" pitchFamily="34" charset="-122"/>
                <a:cs typeface="Calibri" pitchFamily="34" charset="-120"/>
              </a:rPr>
              <a:t>of runs loaded them</a:t>
            </a:r>
            <a:endParaRPr lang="en-US" sz="1250" dirty="0"/>
          </a:p>
        </p:txBody>
      </p:sp>
      <p:sp>
        <p:nvSpPr>
          <p:cNvPr id="17" name="Text 15"/>
          <p:cNvSpPr txBox="1"/>
          <p:nvPr/>
        </p:nvSpPr>
        <p:spPr>
          <a:xfrm>
            <a:off x="8202168" y="2926080"/>
            <a:ext cx="2971800" cy="1463040"/>
          </a:xfrm>
          <a:prstGeom prst="rect">
            <a:avLst/>
          </a:prstGeom>
          <a:noFill/>
          <a:ln/>
        </p:spPr>
        <p:txBody>
          <a:bodyPr wrap="square" lIns="0" tIns="0" rIns="0" bIns="0" rtlCol="0" anchor="t"/>
          <a:lstStyle/>
          <a:p>
            <a:pPr indent="0" marL="0">
              <a:lnSpc>
                <a:spcPts val="1500"/>
              </a:lnSpc>
              <a:buNone/>
            </a:pPr>
            <a:r>
              <a:rPr lang="en-US" sz="1150" dirty="0">
                <a:solidFill>
                  <a:srgbClr val="9AA5B8"/>
                </a:solidFill>
                <a:latin typeface="Calibri" pitchFamily="34" charset="0"/>
                <a:ea typeface="Calibri" pitchFamily="34" charset="-122"/>
                <a:cs typeface="Calibri" pitchFamily="34" charset="-120"/>
              </a:rPr>
              <a:t>when distractor skills were added, down from 49% with the right skills present and no distractors. Retrieval, not context size, is the bottleneck.</a:t>
            </a:r>
            <a:endParaRPr lang="en-US" sz="1150" dirty="0"/>
          </a:p>
        </p:txBody>
      </p:sp>
      <p:sp>
        <p:nvSpPr>
          <p:cNvPr id="18" name="Text 16"/>
          <p:cNvSpPr txBox="1"/>
          <p:nvPr/>
        </p:nvSpPr>
        <p:spPr>
          <a:xfrm>
            <a:off x="8202168" y="4434840"/>
            <a:ext cx="2971800" cy="228600"/>
          </a:xfrm>
          <a:prstGeom prst="rect">
            <a:avLst/>
          </a:prstGeom>
          <a:noFill/>
          <a:ln/>
        </p:spPr>
        <p:txBody>
          <a:bodyPr wrap="square" lIns="0" tIns="0" rIns="0" bIns="0" rtlCol="0" anchor="t"/>
          <a:lstStyle/>
          <a:p>
            <a:pPr indent="0" marL="0">
              <a:buNone/>
            </a:pPr>
            <a:r>
              <a:rPr lang="en-US" sz="950" i="1" dirty="0">
                <a:solidFill>
                  <a:srgbClr val="8A93A6"/>
                </a:solidFill>
                <a:latin typeface="Calibri" pitchFamily="34" charset="0"/>
                <a:ea typeface="Calibri" pitchFamily="34" charset="-122"/>
                <a:cs typeface="Calibri" pitchFamily="34" charset="-120"/>
              </a:rPr>
              <a:t>Same study, arXiv 2604.04323</a:t>
            </a:r>
            <a:endParaRPr lang="en-US" sz="950" dirty="0"/>
          </a:p>
        </p:txBody>
      </p:sp>
      <p:sp>
        <p:nvSpPr>
          <p:cNvPr id="19" name="Text 17"/>
          <p:cNvSpPr txBox="1"/>
          <p:nvPr/>
        </p:nvSpPr>
        <p:spPr>
          <a:xfrm>
            <a:off x="777240" y="5120640"/>
            <a:ext cx="10607040" cy="777240"/>
          </a:xfrm>
          <a:prstGeom prst="rect">
            <a:avLst/>
          </a:prstGeom>
          <a:noFill/>
          <a:ln/>
        </p:spPr>
        <p:txBody>
          <a:bodyPr wrap="square" lIns="0" tIns="0" rIns="0" bIns="0" rtlCol="0" anchor="t"/>
          <a:lstStyle/>
          <a:p>
            <a:pPr indent="0" marL="0">
              <a:lnSpc>
                <a:spcPts val="1900"/>
              </a:lnSpc>
              <a:buNone/>
            </a:pPr>
            <a:r>
              <a:rPr lang="en-US" sz="1300" b="1" dirty="0">
                <a:solidFill>
                  <a:srgbClr val="2AA88B"/>
                </a:solidFill>
                <a:latin typeface="Calibri" pitchFamily="34" charset="0"/>
                <a:ea typeface="Calibri" pitchFamily="34" charset="-122"/>
                <a:cs typeface="Calibri" pitchFamily="34" charset="-120"/>
              </a:rPr>
              <a:t>What this changes:  </a:t>
            </a:r>
            <a:pPr indent="0" marL="0">
              <a:lnSpc>
                <a:spcPts val="1900"/>
              </a:lnSpc>
              <a:buNone/>
            </a:pPr>
            <a:r>
              <a:rPr lang="en-US" sz="1300" dirty="0">
                <a:solidFill>
                  <a:srgbClr val="9AA5B8"/>
                </a:solidFill>
                <a:latin typeface="Calibri" pitchFamily="34" charset="0"/>
                <a:ea typeface="Calibri" pitchFamily="34" charset="-122"/>
                <a:cs typeface="Calibri" pitchFamily="34" charset="-120"/>
              </a:rPr>
              <a:t>cap the loaded set and scope it by role, the API allows 20 skills per request. Keep descriptions disjoint and keep a near-miss test for each one. When two skills compete for the same request, merge them or narrow one.</a:t>
            </a:r>
            <a:endParaRPr lang="en-US" sz="1300" dirty="0"/>
          </a:p>
        </p:txBody>
      </p:sp>
      <p:sp>
        <p:nvSpPr>
          <p:cNvPr id="20" name="Text 18"/>
          <p:cNvSpPr txBox="1"/>
          <p:nvPr/>
        </p:nvSpPr>
        <p:spPr>
          <a:xfrm>
            <a:off x="777240" y="6382512"/>
            <a:ext cx="10607040" cy="274320"/>
          </a:xfrm>
          <a:prstGeom prst="rect">
            <a:avLst/>
          </a:prstGeom>
          <a:noFill/>
          <a:ln/>
        </p:spPr>
        <p:txBody>
          <a:bodyPr wrap="square" lIns="0" tIns="0" rIns="0" bIns="0" rtlCol="0" anchor="t"/>
          <a:lstStyle/>
          <a:p>
            <a:pPr indent="0" marL="0">
              <a:buNone/>
            </a:pPr>
            <a:r>
              <a:rPr lang="en-US" sz="950" dirty="0">
                <a:solidFill>
                  <a:srgbClr val="7A8397"/>
                </a:solidFill>
                <a:latin typeface="Calibri" pitchFamily="34" charset="0"/>
                <a:ea typeface="Calibri" pitchFamily="34" charset="-122"/>
                <a:cs typeface="Calibri" pitchFamily="34" charset="-120"/>
              </a:rPr>
              <a:t>Sources: arXiv 2605.24050 (Databricks, June 2026); arXiv 2604.04323 (UCSB, MIT CSAIL, MIT-IBM Watson AI Lab); Skills for enterprise, docs.claude.com.</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
    <p:bg>
      <p:bgPr>
        <a:solidFill>
          <a:srgbClr val="0B1220"/>
        </a:solidFill>
      </p:bgPr>
    </p:bg>
    <p:spTree>
      <p:nvGrpSpPr>
        <p:cNvPr id="1" name=""/>
        <p:cNvGrpSpPr/>
        <p:nvPr/>
      </p:nvGrpSpPr>
      <p:grpSpPr>
        <a:xfrm>
          <a:off x="0" y="0"/>
          <a:ext cx="0" cy="0"/>
          <a:chOff x="0" y="0"/>
          <a:chExt cx="0" cy="0"/>
        </a:xfrm>
      </p:grpSpPr>
      <p:sp>
        <p:nvSpPr>
          <p:cNvPr id="4" name="Text 2"/>
          <p:cNvSpPr txBox="1"/>
          <p:nvPr/>
        </p:nvSpPr>
        <p:spPr>
          <a:xfrm>
            <a:off x="548640" y="384048"/>
            <a:ext cx="8778240" cy="402336"/>
          </a:xfrm>
          <a:prstGeom prst="rect">
            <a:avLst/>
          </a:prstGeom>
          <a:noFill/>
          <a:ln/>
        </p:spPr>
        <p:txBody>
          <a:bodyPr wrap="square" lIns="0" tIns="0" rIns="0" bIns="0" rtlCol="0" anchor="ctr"/>
          <a:lstStyle/>
          <a:p>
            <a:pPr indent="0" marL="0">
              <a:buNone/>
            </a:pPr>
            <a:r>
              <a:rPr lang="en-US" sz="1100" b="1" spc="160" kern="0" dirty="0">
                <a:solidFill>
                  <a:srgbClr val="9AA5B8"/>
                </a:solidFill>
                <a:latin typeface="Courier New" pitchFamily="34" charset="0"/>
                <a:ea typeface="Courier New" pitchFamily="34" charset="-122"/>
                <a:cs typeface="Courier New" pitchFamily="34" charset="-120"/>
              </a:rPr>
              <a:t>SECTION ONE  ·  RECAP</a:t>
            </a:r>
            <a:endParaRPr lang="en-US" sz="1100" dirty="0"/>
          </a:p>
        </p:txBody>
      </p:sp>
      <p:sp>
        <p:nvSpPr>
          <p:cNvPr id="5" name="Text 3"/>
          <p:cNvSpPr txBox="1"/>
          <p:nvPr/>
        </p:nvSpPr>
        <p:spPr>
          <a:xfrm>
            <a:off x="548640" y="859536"/>
            <a:ext cx="11094415" cy="512064"/>
          </a:xfrm>
          <a:prstGeom prst="rect">
            <a:avLst/>
          </a:prstGeom>
          <a:noFill/>
          <a:ln/>
        </p:spPr>
        <p:txBody>
          <a:bodyPr wrap="square" lIns="0" tIns="0" rIns="0" bIns="0" rtlCol="0" anchor="ctr"/>
          <a:lstStyle/>
          <a:p>
            <a:pPr indent="0" marL="0">
              <a:buNone/>
            </a:pPr>
            <a:r>
              <a:rPr lang="en-US" sz="3000" b="1" dirty="0">
                <a:solidFill>
                  <a:srgbClr val="E9ECF2"/>
                </a:solidFill>
                <a:latin typeface="Cambria" pitchFamily="34" charset="0"/>
                <a:ea typeface="Cambria" pitchFamily="34" charset="-122"/>
                <a:cs typeface="Cambria" pitchFamily="34" charset="-120"/>
              </a:rPr>
              <a:t>Recall what an agent is</a:t>
            </a:r>
            <a:endParaRPr lang="en-US" sz="3000" dirty="0"/>
          </a:p>
        </p:txBody>
      </p:sp>
      <p:sp>
        <p:nvSpPr>
          <p:cNvPr id="6" name="Shape 4"/>
          <p:cNvSpPr/>
          <p:nvPr/>
        </p:nvSpPr>
        <p:spPr>
          <a:xfrm>
            <a:off x="10140696" y="1883664"/>
            <a:ext cx="0" cy="420624"/>
          </a:xfrm>
          <a:prstGeom prst="line">
            <a:avLst/>
          </a:prstGeom>
          <a:noFill/>
          <a:ln w="22225">
            <a:solidFill>
              <a:srgbClr val="6B778C"/>
            </a:solidFill>
            <a:prstDash val="solid"/>
            <a:headEnd type="none"/>
            <a:tailEnd type="none"/>
          </a:ln>
        </p:spPr>
      </p:sp>
      <p:sp>
        <p:nvSpPr>
          <p:cNvPr id="7" name="Shape 5"/>
          <p:cNvSpPr/>
          <p:nvPr/>
        </p:nvSpPr>
        <p:spPr>
          <a:xfrm>
            <a:off x="1874520" y="1883664"/>
            <a:ext cx="8266176" cy="0"/>
          </a:xfrm>
          <a:prstGeom prst="line">
            <a:avLst/>
          </a:prstGeom>
          <a:noFill/>
          <a:ln w="22225">
            <a:solidFill>
              <a:srgbClr val="6B778C"/>
            </a:solidFill>
            <a:prstDash val="solid"/>
            <a:headEnd type="none"/>
            <a:tailEnd type="none"/>
          </a:ln>
        </p:spPr>
      </p:sp>
      <p:sp>
        <p:nvSpPr>
          <p:cNvPr id="8" name="Shape 6"/>
          <p:cNvSpPr/>
          <p:nvPr/>
        </p:nvSpPr>
        <p:spPr>
          <a:xfrm>
            <a:off x="1874520" y="1883664"/>
            <a:ext cx="0" cy="420624"/>
          </a:xfrm>
          <a:prstGeom prst="line">
            <a:avLst/>
          </a:prstGeom>
          <a:noFill/>
          <a:ln w="22225">
            <a:solidFill>
              <a:srgbClr val="6B778C"/>
            </a:solidFill>
            <a:prstDash val="solid"/>
            <a:headEnd type="none"/>
            <a:tailEnd type="triangle"/>
          </a:ln>
        </p:spPr>
      </p:sp>
      <p:sp>
        <p:nvSpPr>
          <p:cNvPr id="9" name="Text 7"/>
          <p:cNvSpPr txBox="1"/>
          <p:nvPr/>
        </p:nvSpPr>
        <p:spPr>
          <a:xfrm>
            <a:off x="3840480" y="1929384"/>
            <a:ext cx="4389120" cy="237744"/>
          </a:xfrm>
          <a:prstGeom prst="rect">
            <a:avLst/>
          </a:prstGeom>
          <a:noFill/>
          <a:ln/>
        </p:spPr>
        <p:txBody>
          <a:bodyPr wrap="square" lIns="0" tIns="0" rIns="0" bIns="0" rtlCol="0" anchor="ctr"/>
          <a:lstStyle/>
          <a:p>
            <a:pPr algn="ctr" indent="0" marL="0">
              <a:buNone/>
            </a:pPr>
            <a:r>
              <a:rPr lang="en-US" sz="1000" i="1" dirty="0">
                <a:solidFill>
                  <a:srgbClr val="9AA5B8"/>
                </a:solidFill>
                <a:latin typeface="Calibri" pitchFamily="34" charset="0"/>
                <a:ea typeface="Calibri" pitchFamily="34" charset="-122"/>
                <a:cs typeface="Calibri" pitchFamily="34" charset="-120"/>
              </a:rPr>
              <a:t>tool result appended to context</a:t>
            </a:r>
            <a:endParaRPr lang="en-US" sz="1000" dirty="0"/>
          </a:p>
        </p:txBody>
      </p:sp>
      <p:sp>
        <p:nvSpPr>
          <p:cNvPr id="10" name="Shape 8"/>
          <p:cNvSpPr/>
          <p:nvPr/>
        </p:nvSpPr>
        <p:spPr>
          <a:xfrm>
            <a:off x="640080" y="2304288"/>
            <a:ext cx="2468880" cy="1097280"/>
          </a:xfrm>
          <a:prstGeom prst="roundRect">
            <a:avLst>
              <a:gd name="adj" fmla="val 5833"/>
            </a:avLst>
          </a:prstGeom>
          <a:solidFill>
            <a:srgbClr val="1E2532"/>
          </a:solidFill>
          <a:ln w="12700">
            <a:solidFill>
              <a:srgbClr val="273040"/>
            </a:solidFill>
            <a:prstDash val="solid"/>
          </a:ln>
        </p:spPr>
      </p:sp>
      <p:sp>
        <p:nvSpPr>
          <p:cNvPr id="11" name="Text 9"/>
          <p:cNvSpPr txBox="1"/>
          <p:nvPr/>
        </p:nvSpPr>
        <p:spPr>
          <a:xfrm>
            <a:off x="786384" y="2459736"/>
            <a:ext cx="2176272" cy="274320"/>
          </a:xfrm>
          <a:prstGeom prst="rect">
            <a:avLst/>
          </a:prstGeom>
          <a:noFill/>
          <a:ln/>
        </p:spPr>
        <p:txBody>
          <a:bodyPr wrap="square" lIns="0" tIns="0" rIns="0" bIns="0" rtlCol="0" anchor="t"/>
          <a:lstStyle/>
          <a:p>
            <a:pPr algn="ctr" indent="0" marL="0">
              <a:buNone/>
            </a:pPr>
            <a:r>
              <a:rPr lang="en-US" sz="1250" b="1" spc="110" kern="0" dirty="0">
                <a:solidFill>
                  <a:srgbClr val="2AA88B"/>
                </a:solidFill>
                <a:latin typeface="Courier New" pitchFamily="34" charset="0"/>
                <a:ea typeface="Courier New" pitchFamily="34" charset="-122"/>
                <a:cs typeface="Courier New" pitchFamily="34" charset="-120"/>
              </a:rPr>
              <a:t>CONTEXT</a:t>
            </a:r>
            <a:endParaRPr lang="en-US" sz="1250" dirty="0"/>
          </a:p>
        </p:txBody>
      </p:sp>
      <p:sp>
        <p:nvSpPr>
          <p:cNvPr id="12" name="Text 10"/>
          <p:cNvSpPr txBox="1"/>
          <p:nvPr/>
        </p:nvSpPr>
        <p:spPr>
          <a:xfrm>
            <a:off x="786384" y="2761488"/>
            <a:ext cx="2176272" cy="548640"/>
          </a:xfrm>
          <a:prstGeom prst="rect">
            <a:avLst/>
          </a:prstGeom>
          <a:noFill/>
          <a:ln/>
        </p:spPr>
        <p:txBody>
          <a:bodyPr wrap="square" lIns="0" tIns="0" rIns="0" bIns="0" rtlCol="0" anchor="t"/>
          <a:lstStyle/>
          <a:p>
            <a:pPr algn="ctr" indent="0" marL="0">
              <a:lnSpc>
                <a:spcPts val="1300"/>
              </a:lnSpc>
              <a:buNone/>
            </a:pPr>
            <a:r>
              <a:rPr lang="en-US" sz="1050" dirty="0">
                <a:solidFill>
                  <a:srgbClr val="9AA5B8"/>
                </a:solidFill>
                <a:latin typeface="Calibri" pitchFamily="34" charset="0"/>
                <a:ea typeface="Calibri" pitchFamily="34" charset="-122"/>
                <a:cs typeface="Calibri" pitchFamily="34" charset="-120"/>
              </a:rPr>
              <a:t>what the model can see.</a:t>
            </a:r>
            <a:endParaRPr lang="en-US" sz="1050" dirty="0"/>
          </a:p>
          <a:p>
            <a:pPr algn="ctr" indent="0" marL="0">
              <a:lnSpc>
                <a:spcPts val="1300"/>
              </a:lnSpc>
              <a:buNone/>
            </a:pPr>
            <a:r>
              <a:rPr lang="en-US" sz="1050" dirty="0">
                <a:solidFill>
                  <a:srgbClr val="9AA5B8"/>
                </a:solidFill>
                <a:latin typeface="Calibri" pitchFamily="34" charset="0"/>
                <a:ea typeface="Calibri" pitchFamily="34" charset="-122"/>
                <a:cs typeface="Calibri" pitchFamily="34" charset="-120"/>
              </a:rPr>
              <a:t>Retrieved just in time, compacted, finite.</a:t>
            </a:r>
            <a:endParaRPr lang="en-US" sz="1050" dirty="0"/>
          </a:p>
        </p:txBody>
      </p:sp>
      <p:sp>
        <p:nvSpPr>
          <p:cNvPr id="13" name="Shape 11"/>
          <p:cNvSpPr/>
          <p:nvPr/>
        </p:nvSpPr>
        <p:spPr>
          <a:xfrm>
            <a:off x="521208" y="2185416"/>
            <a:ext cx="310896" cy="310896"/>
          </a:xfrm>
          <a:prstGeom prst="ellipse">
            <a:avLst/>
          </a:prstGeom>
          <a:solidFill>
            <a:srgbClr val="2AA88B"/>
          </a:solidFill>
          <a:ln/>
        </p:spPr>
      </p:sp>
      <p:sp>
        <p:nvSpPr>
          <p:cNvPr id="14" name="Text 12"/>
          <p:cNvSpPr txBox="1"/>
          <p:nvPr/>
        </p:nvSpPr>
        <p:spPr>
          <a:xfrm>
            <a:off x="521208" y="2185416"/>
            <a:ext cx="310896" cy="310896"/>
          </a:xfrm>
          <a:prstGeom prst="rect">
            <a:avLst/>
          </a:prstGeom>
          <a:noFill/>
          <a:ln/>
        </p:spPr>
        <p:txBody>
          <a:bodyPr wrap="square" lIns="0" tIns="0" rIns="0" bIns="0" rtlCol="0" anchor="ctr"/>
          <a:lstStyle/>
          <a:p>
            <a:pPr algn="ctr" indent="0" marL="0">
              <a:buNone/>
            </a:pPr>
            <a:r>
              <a:rPr lang="en-US" sz="1100" b="1" dirty="0">
                <a:solidFill>
                  <a:srgbClr val="12161F"/>
                </a:solidFill>
                <a:latin typeface="Courier New" pitchFamily="34" charset="0"/>
                <a:ea typeface="Courier New" pitchFamily="34" charset="-122"/>
                <a:cs typeface="Courier New" pitchFamily="34" charset="-120"/>
              </a:rPr>
              <a:t>1</a:t>
            </a:r>
            <a:endParaRPr lang="en-US" sz="1100" dirty="0"/>
          </a:p>
        </p:txBody>
      </p:sp>
      <p:sp>
        <p:nvSpPr>
          <p:cNvPr id="15" name="Shape 13"/>
          <p:cNvSpPr/>
          <p:nvPr/>
        </p:nvSpPr>
        <p:spPr>
          <a:xfrm>
            <a:off x="3611880" y="2304288"/>
            <a:ext cx="2377440" cy="1097280"/>
          </a:xfrm>
          <a:prstGeom prst="roundRect">
            <a:avLst>
              <a:gd name="adj" fmla="val 5833"/>
            </a:avLst>
          </a:prstGeom>
          <a:solidFill>
            <a:srgbClr val="1E2532"/>
          </a:solidFill>
          <a:ln w="12700">
            <a:solidFill>
              <a:srgbClr val="273040"/>
            </a:solidFill>
            <a:prstDash val="solid"/>
          </a:ln>
        </p:spPr>
      </p:sp>
      <p:sp>
        <p:nvSpPr>
          <p:cNvPr id="16" name="Text 14"/>
          <p:cNvSpPr txBox="1"/>
          <p:nvPr/>
        </p:nvSpPr>
        <p:spPr>
          <a:xfrm>
            <a:off x="3758184" y="2459736"/>
            <a:ext cx="2084832" cy="274320"/>
          </a:xfrm>
          <a:prstGeom prst="rect">
            <a:avLst/>
          </a:prstGeom>
          <a:noFill/>
          <a:ln/>
        </p:spPr>
        <p:txBody>
          <a:bodyPr wrap="square" lIns="0" tIns="0" rIns="0" bIns="0" rtlCol="0" anchor="t"/>
          <a:lstStyle/>
          <a:p>
            <a:pPr algn="ctr" indent="0" marL="0">
              <a:buNone/>
            </a:pPr>
            <a:r>
              <a:rPr lang="en-US" sz="1250" b="1" spc="110" kern="0" dirty="0">
                <a:solidFill>
                  <a:srgbClr val="9AA5B8"/>
                </a:solidFill>
                <a:latin typeface="Courier New" pitchFamily="34" charset="0"/>
                <a:ea typeface="Courier New" pitchFamily="34" charset="-122"/>
                <a:cs typeface="Courier New" pitchFamily="34" charset="-120"/>
              </a:rPr>
              <a:t>MODEL</a:t>
            </a:r>
            <a:endParaRPr lang="en-US" sz="1250" dirty="0"/>
          </a:p>
        </p:txBody>
      </p:sp>
      <p:sp>
        <p:nvSpPr>
          <p:cNvPr id="17" name="Text 15"/>
          <p:cNvSpPr txBox="1"/>
          <p:nvPr/>
        </p:nvSpPr>
        <p:spPr>
          <a:xfrm>
            <a:off x="3758184" y="2761488"/>
            <a:ext cx="2084832" cy="548640"/>
          </a:xfrm>
          <a:prstGeom prst="rect">
            <a:avLst/>
          </a:prstGeom>
          <a:noFill/>
          <a:ln/>
        </p:spPr>
        <p:txBody>
          <a:bodyPr wrap="square" lIns="0" tIns="0" rIns="0" bIns="0" rtlCol="0" anchor="t"/>
          <a:lstStyle/>
          <a:p>
            <a:pPr algn="ctr" indent="0" marL="0">
              <a:lnSpc>
                <a:spcPts val="1300"/>
              </a:lnSpc>
              <a:buNone/>
            </a:pPr>
            <a:r>
              <a:rPr lang="en-US" sz="1050" dirty="0">
                <a:solidFill>
                  <a:srgbClr val="9AA5B8"/>
                </a:solidFill>
                <a:latin typeface="Calibri" pitchFamily="34" charset="0"/>
                <a:ea typeface="Calibri" pitchFamily="34" charset="-122"/>
                <a:cs typeface="Calibri" pitchFamily="34" charset="-120"/>
              </a:rPr>
              <a:t>the commodity.</a:t>
            </a:r>
            <a:endParaRPr lang="en-US" sz="1050" dirty="0"/>
          </a:p>
          <a:p>
            <a:pPr algn="ctr" indent="0" marL="0">
              <a:lnSpc>
                <a:spcPts val="1300"/>
              </a:lnSpc>
              <a:buNone/>
            </a:pPr>
            <a:r>
              <a:rPr lang="en-US" sz="1050" dirty="0">
                <a:solidFill>
                  <a:srgbClr val="9AA5B8"/>
                </a:solidFill>
                <a:latin typeface="Calibri" pitchFamily="34" charset="0"/>
                <a:ea typeface="Calibri" pitchFamily="34" charset="-122"/>
                <a:cs typeface="Calibri" pitchFamily="34" charset="-120"/>
              </a:rPr>
              <a:t>It picks the next move.</a:t>
            </a:r>
            <a:endParaRPr lang="en-US" sz="1050" dirty="0"/>
          </a:p>
        </p:txBody>
      </p:sp>
      <p:sp>
        <p:nvSpPr>
          <p:cNvPr id="18" name="Shape 16"/>
          <p:cNvSpPr/>
          <p:nvPr/>
        </p:nvSpPr>
        <p:spPr>
          <a:xfrm>
            <a:off x="8732520" y="2304288"/>
            <a:ext cx="2816352" cy="1097280"/>
          </a:xfrm>
          <a:prstGeom prst="roundRect">
            <a:avLst>
              <a:gd name="adj" fmla="val 5833"/>
            </a:avLst>
          </a:prstGeom>
          <a:solidFill>
            <a:srgbClr val="1E2532"/>
          </a:solidFill>
          <a:ln w="12700">
            <a:solidFill>
              <a:srgbClr val="273040"/>
            </a:solidFill>
            <a:prstDash val="solid"/>
          </a:ln>
        </p:spPr>
      </p:sp>
      <p:sp>
        <p:nvSpPr>
          <p:cNvPr id="19" name="Text 17"/>
          <p:cNvSpPr txBox="1"/>
          <p:nvPr/>
        </p:nvSpPr>
        <p:spPr>
          <a:xfrm>
            <a:off x="8878824" y="2459736"/>
            <a:ext cx="2523744" cy="274320"/>
          </a:xfrm>
          <a:prstGeom prst="rect">
            <a:avLst/>
          </a:prstGeom>
          <a:noFill/>
          <a:ln/>
        </p:spPr>
        <p:txBody>
          <a:bodyPr wrap="square" lIns="0" tIns="0" rIns="0" bIns="0" rtlCol="0" anchor="t"/>
          <a:lstStyle/>
          <a:p>
            <a:pPr algn="ctr" indent="0" marL="0">
              <a:buNone/>
            </a:pPr>
            <a:r>
              <a:rPr lang="en-US" sz="1250" b="1" spc="110" kern="0" dirty="0">
                <a:solidFill>
                  <a:srgbClr val="2AA88B"/>
                </a:solidFill>
                <a:latin typeface="Courier New" pitchFamily="34" charset="0"/>
                <a:ea typeface="Courier New" pitchFamily="34" charset="-122"/>
                <a:cs typeface="Courier New" pitchFamily="34" charset="-120"/>
              </a:rPr>
              <a:t>TOOLS</a:t>
            </a:r>
            <a:endParaRPr lang="en-US" sz="1250" dirty="0"/>
          </a:p>
        </p:txBody>
      </p:sp>
      <p:sp>
        <p:nvSpPr>
          <p:cNvPr id="20" name="Text 18"/>
          <p:cNvSpPr txBox="1"/>
          <p:nvPr/>
        </p:nvSpPr>
        <p:spPr>
          <a:xfrm>
            <a:off x="8878824" y="2761488"/>
            <a:ext cx="2523744" cy="548640"/>
          </a:xfrm>
          <a:prstGeom prst="rect">
            <a:avLst/>
          </a:prstGeom>
          <a:noFill/>
          <a:ln/>
        </p:spPr>
        <p:txBody>
          <a:bodyPr wrap="square" lIns="0" tIns="0" rIns="0" bIns="0" rtlCol="0" anchor="t"/>
          <a:lstStyle/>
          <a:p>
            <a:pPr algn="ctr" indent="0" marL="0">
              <a:lnSpc>
                <a:spcPts val="1300"/>
              </a:lnSpc>
              <a:buNone/>
            </a:pPr>
            <a:r>
              <a:rPr lang="en-US" sz="1050" dirty="0">
                <a:solidFill>
                  <a:srgbClr val="9AA5B8"/>
                </a:solidFill>
                <a:latin typeface="Calibri" pitchFamily="34" charset="0"/>
                <a:ea typeface="Calibri" pitchFamily="34" charset="-122"/>
                <a:cs typeface="Calibri" pitchFamily="34" charset="-120"/>
              </a:rPr>
              <a:t>typed schemas from your signatures.</a:t>
            </a:r>
            <a:endParaRPr lang="en-US" sz="1050" dirty="0"/>
          </a:p>
          <a:p>
            <a:pPr algn="ctr" indent="0" marL="0">
              <a:lnSpc>
                <a:spcPts val="1300"/>
              </a:lnSpc>
              <a:buNone/>
            </a:pPr>
            <a:r>
              <a:rPr lang="en-US" sz="1050" dirty="0">
                <a:solidFill>
                  <a:srgbClr val="9AA5B8"/>
                </a:solidFill>
                <a:latin typeface="Calibri" pitchFamily="34" charset="0"/>
                <a:ea typeface="Calibri" pitchFamily="34" charset="-122"/>
                <a:cs typeface="Calibri" pitchFamily="34" charset="-120"/>
              </a:rPr>
              <a:t>MCP when the tool is out of process.</a:t>
            </a:r>
            <a:endParaRPr lang="en-US" sz="1050" dirty="0"/>
          </a:p>
        </p:txBody>
      </p:sp>
      <p:sp>
        <p:nvSpPr>
          <p:cNvPr id="21" name="Shape 19"/>
          <p:cNvSpPr/>
          <p:nvPr/>
        </p:nvSpPr>
        <p:spPr>
          <a:xfrm>
            <a:off x="8613648" y="2185416"/>
            <a:ext cx="310896" cy="310896"/>
          </a:xfrm>
          <a:prstGeom prst="ellipse">
            <a:avLst/>
          </a:prstGeom>
          <a:solidFill>
            <a:srgbClr val="2AA88B"/>
          </a:solidFill>
          <a:ln/>
        </p:spPr>
      </p:sp>
      <p:sp>
        <p:nvSpPr>
          <p:cNvPr id="22" name="Text 20"/>
          <p:cNvSpPr txBox="1"/>
          <p:nvPr/>
        </p:nvSpPr>
        <p:spPr>
          <a:xfrm>
            <a:off x="8613648" y="2185416"/>
            <a:ext cx="310896" cy="310896"/>
          </a:xfrm>
          <a:prstGeom prst="rect">
            <a:avLst/>
          </a:prstGeom>
          <a:noFill/>
          <a:ln/>
        </p:spPr>
        <p:txBody>
          <a:bodyPr wrap="square" lIns="0" tIns="0" rIns="0" bIns="0" rtlCol="0" anchor="ctr"/>
          <a:lstStyle/>
          <a:p>
            <a:pPr algn="ctr" indent="0" marL="0">
              <a:buNone/>
            </a:pPr>
            <a:r>
              <a:rPr lang="en-US" sz="1100" b="1" dirty="0">
                <a:solidFill>
                  <a:srgbClr val="12161F"/>
                </a:solidFill>
                <a:latin typeface="Courier New" pitchFamily="34" charset="0"/>
                <a:ea typeface="Courier New" pitchFamily="34" charset="-122"/>
                <a:cs typeface="Courier New" pitchFamily="34" charset="-120"/>
              </a:rPr>
              <a:t>2</a:t>
            </a:r>
            <a:endParaRPr lang="en-US" sz="1100" dirty="0"/>
          </a:p>
        </p:txBody>
      </p:sp>
      <p:sp>
        <p:nvSpPr>
          <p:cNvPr id="23" name="Shape 21"/>
          <p:cNvSpPr/>
          <p:nvPr/>
        </p:nvSpPr>
        <p:spPr>
          <a:xfrm>
            <a:off x="6400800" y="2167128"/>
            <a:ext cx="1828800" cy="1371600"/>
          </a:xfrm>
          <a:prstGeom prst="diamond">
            <a:avLst/>
          </a:prstGeom>
          <a:solidFill>
            <a:srgbClr val="1E2532"/>
          </a:solidFill>
          <a:ln w="19050">
            <a:solidFill>
              <a:srgbClr val="E08A1E"/>
            </a:solidFill>
            <a:prstDash val="solid"/>
          </a:ln>
        </p:spPr>
      </p:sp>
      <p:sp>
        <p:nvSpPr>
          <p:cNvPr id="24" name="Text 22"/>
          <p:cNvSpPr txBox="1"/>
          <p:nvPr/>
        </p:nvSpPr>
        <p:spPr>
          <a:xfrm>
            <a:off x="6400800" y="2167128"/>
            <a:ext cx="1828800" cy="1371600"/>
          </a:xfrm>
          <a:prstGeom prst="rect">
            <a:avLst/>
          </a:prstGeom>
          <a:noFill/>
          <a:ln/>
        </p:spPr>
        <p:txBody>
          <a:bodyPr wrap="square" lIns="0" tIns="0" rIns="0" bIns="0" rtlCol="0" anchor="ctr"/>
          <a:lstStyle/>
          <a:p>
            <a:pPr algn="ctr" indent="0" marL="0">
              <a:buNone/>
            </a:pPr>
            <a:r>
              <a:rPr lang="en-US" sz="1150" b="1" dirty="0">
                <a:solidFill>
                  <a:srgbClr val="E08A1E"/>
                </a:solidFill>
                <a:latin typeface="Courier New" pitchFamily="34" charset="0"/>
                <a:ea typeface="Courier New" pitchFamily="34" charset="-122"/>
                <a:cs typeface="Courier New" pitchFamily="34" charset="-120"/>
              </a:rPr>
              <a:t>tool</a:t>
            </a:r>
            <a:endParaRPr lang="en-US" sz="1150" dirty="0"/>
          </a:p>
          <a:p>
            <a:pPr algn="ctr" indent="0" marL="0">
              <a:buNone/>
            </a:pPr>
            <a:r>
              <a:rPr lang="en-US" sz="1150" b="1" dirty="0">
                <a:solidFill>
                  <a:srgbClr val="E08A1E"/>
                </a:solidFill>
                <a:latin typeface="Courier New" pitchFamily="34" charset="0"/>
                <a:ea typeface="Courier New" pitchFamily="34" charset="-122"/>
                <a:cs typeface="Courier New" pitchFamily="34" charset="-120"/>
              </a:rPr>
              <a:t>calls?</a:t>
            </a:r>
            <a:endParaRPr lang="en-US" sz="1150" dirty="0"/>
          </a:p>
        </p:txBody>
      </p:sp>
      <p:sp>
        <p:nvSpPr>
          <p:cNvPr id="25" name="Shape 23"/>
          <p:cNvSpPr/>
          <p:nvPr/>
        </p:nvSpPr>
        <p:spPr>
          <a:xfrm>
            <a:off x="3108960" y="2852928"/>
            <a:ext cx="502920" cy="0"/>
          </a:xfrm>
          <a:prstGeom prst="line">
            <a:avLst/>
          </a:prstGeom>
          <a:noFill/>
          <a:ln w="22225">
            <a:solidFill>
              <a:srgbClr val="6B778C"/>
            </a:solidFill>
            <a:prstDash val="solid"/>
            <a:headEnd type="none"/>
            <a:tailEnd type="triangle"/>
          </a:ln>
        </p:spPr>
      </p:sp>
      <p:sp>
        <p:nvSpPr>
          <p:cNvPr id="26" name="Shape 24"/>
          <p:cNvSpPr/>
          <p:nvPr/>
        </p:nvSpPr>
        <p:spPr>
          <a:xfrm>
            <a:off x="5989320" y="2852928"/>
            <a:ext cx="411480" cy="0"/>
          </a:xfrm>
          <a:prstGeom prst="line">
            <a:avLst/>
          </a:prstGeom>
          <a:noFill/>
          <a:ln w="22225">
            <a:solidFill>
              <a:srgbClr val="6B778C"/>
            </a:solidFill>
            <a:prstDash val="solid"/>
            <a:headEnd type="none"/>
            <a:tailEnd type="triangle"/>
          </a:ln>
        </p:spPr>
      </p:sp>
      <p:sp>
        <p:nvSpPr>
          <p:cNvPr id="27" name="Shape 25"/>
          <p:cNvSpPr/>
          <p:nvPr/>
        </p:nvSpPr>
        <p:spPr>
          <a:xfrm>
            <a:off x="8229600" y="2852928"/>
            <a:ext cx="502920" cy="0"/>
          </a:xfrm>
          <a:prstGeom prst="line">
            <a:avLst/>
          </a:prstGeom>
          <a:noFill/>
          <a:ln w="22225">
            <a:solidFill>
              <a:srgbClr val="6B778C"/>
            </a:solidFill>
            <a:prstDash val="solid"/>
            <a:headEnd type="none"/>
            <a:tailEnd type="triangle"/>
          </a:ln>
        </p:spPr>
      </p:sp>
      <p:sp>
        <p:nvSpPr>
          <p:cNvPr id="28" name="Text 26"/>
          <p:cNvSpPr txBox="1"/>
          <p:nvPr/>
        </p:nvSpPr>
        <p:spPr>
          <a:xfrm>
            <a:off x="8183880" y="2542032"/>
            <a:ext cx="685800" cy="219456"/>
          </a:xfrm>
          <a:prstGeom prst="rect">
            <a:avLst/>
          </a:prstGeom>
          <a:noFill/>
          <a:ln/>
        </p:spPr>
        <p:txBody>
          <a:bodyPr wrap="square" lIns="0" tIns="0" rIns="0" bIns="0" rtlCol="0" anchor="ctr"/>
          <a:lstStyle/>
          <a:p>
            <a:pPr algn="ctr" indent="0" marL="0">
              <a:buNone/>
            </a:pPr>
            <a:r>
              <a:rPr lang="en-US" sz="950" b="1" spc="80" kern="0" dirty="0">
                <a:solidFill>
                  <a:srgbClr val="E08A1E"/>
                </a:solidFill>
                <a:latin typeface="Courier New" pitchFamily="34" charset="0"/>
                <a:ea typeface="Courier New" pitchFamily="34" charset="-122"/>
                <a:cs typeface="Courier New" pitchFamily="34" charset="-120"/>
              </a:rPr>
              <a:t>YES</a:t>
            </a:r>
            <a:endParaRPr lang="en-US" sz="950" dirty="0"/>
          </a:p>
        </p:txBody>
      </p:sp>
      <p:sp>
        <p:nvSpPr>
          <p:cNvPr id="29" name="Shape 27"/>
          <p:cNvSpPr/>
          <p:nvPr/>
        </p:nvSpPr>
        <p:spPr>
          <a:xfrm>
            <a:off x="7315200" y="3538728"/>
            <a:ext cx="0" cy="429768"/>
          </a:xfrm>
          <a:prstGeom prst="line">
            <a:avLst/>
          </a:prstGeom>
          <a:noFill/>
          <a:ln w="22225">
            <a:solidFill>
              <a:srgbClr val="6B778C"/>
            </a:solidFill>
            <a:prstDash val="solid"/>
            <a:headEnd type="none"/>
            <a:tailEnd type="triangle"/>
          </a:ln>
        </p:spPr>
      </p:sp>
      <p:sp>
        <p:nvSpPr>
          <p:cNvPr id="30" name="Text 28"/>
          <p:cNvSpPr txBox="1"/>
          <p:nvPr/>
        </p:nvSpPr>
        <p:spPr>
          <a:xfrm>
            <a:off x="7424928" y="3657600"/>
            <a:ext cx="548640" cy="219456"/>
          </a:xfrm>
          <a:prstGeom prst="rect">
            <a:avLst/>
          </a:prstGeom>
          <a:noFill/>
          <a:ln/>
        </p:spPr>
        <p:txBody>
          <a:bodyPr wrap="square" lIns="0" tIns="0" rIns="0" bIns="0" rtlCol="0" anchor="ctr"/>
          <a:lstStyle/>
          <a:p>
            <a:pPr algn="ctr" indent="0" marL="0">
              <a:buNone/>
            </a:pPr>
            <a:r>
              <a:rPr lang="en-US" sz="950" b="1" spc="80" kern="0" dirty="0">
                <a:solidFill>
                  <a:srgbClr val="E08A1E"/>
                </a:solidFill>
                <a:latin typeface="Courier New" pitchFamily="34" charset="0"/>
                <a:ea typeface="Courier New" pitchFamily="34" charset="-122"/>
                <a:cs typeface="Courier New" pitchFamily="34" charset="-120"/>
              </a:rPr>
              <a:t>NO</a:t>
            </a:r>
            <a:endParaRPr lang="en-US" sz="950" dirty="0"/>
          </a:p>
        </p:txBody>
      </p:sp>
      <p:sp>
        <p:nvSpPr>
          <p:cNvPr id="31" name="Shape 29"/>
          <p:cNvSpPr/>
          <p:nvPr/>
        </p:nvSpPr>
        <p:spPr>
          <a:xfrm>
            <a:off x="1874520" y="3401568"/>
            <a:ext cx="0" cy="566928"/>
          </a:xfrm>
          <a:prstGeom prst="line">
            <a:avLst/>
          </a:prstGeom>
          <a:noFill/>
          <a:ln w="22225">
            <a:solidFill>
              <a:srgbClr val="6B778C"/>
            </a:solidFill>
            <a:prstDash val="solid"/>
            <a:headEnd type="triangle"/>
            <a:tailEnd type="triangle"/>
          </a:ln>
        </p:spPr>
      </p:sp>
      <p:sp>
        <p:nvSpPr>
          <p:cNvPr id="32" name="Shape 30"/>
          <p:cNvSpPr/>
          <p:nvPr/>
        </p:nvSpPr>
        <p:spPr>
          <a:xfrm>
            <a:off x="640080" y="3968496"/>
            <a:ext cx="2468880" cy="868680"/>
          </a:xfrm>
          <a:prstGeom prst="roundRect">
            <a:avLst>
              <a:gd name="adj" fmla="val 7368"/>
            </a:avLst>
          </a:prstGeom>
          <a:solidFill>
            <a:srgbClr val="1E2532"/>
          </a:solidFill>
          <a:ln w="12700">
            <a:solidFill>
              <a:srgbClr val="273040"/>
            </a:solidFill>
            <a:prstDash val="solid"/>
          </a:ln>
        </p:spPr>
      </p:sp>
      <p:sp>
        <p:nvSpPr>
          <p:cNvPr id="33" name="Text 31"/>
          <p:cNvSpPr txBox="1"/>
          <p:nvPr/>
        </p:nvSpPr>
        <p:spPr>
          <a:xfrm>
            <a:off x="786384" y="4123944"/>
            <a:ext cx="2176272" cy="274320"/>
          </a:xfrm>
          <a:prstGeom prst="rect">
            <a:avLst/>
          </a:prstGeom>
          <a:noFill/>
          <a:ln/>
        </p:spPr>
        <p:txBody>
          <a:bodyPr wrap="square" lIns="0" tIns="0" rIns="0" bIns="0" rtlCol="0" anchor="t"/>
          <a:lstStyle/>
          <a:p>
            <a:pPr algn="ctr" indent="0" marL="0">
              <a:buNone/>
            </a:pPr>
            <a:r>
              <a:rPr lang="en-US" sz="1250" b="1" spc="110" kern="0" dirty="0">
                <a:solidFill>
                  <a:srgbClr val="2AA88B"/>
                </a:solidFill>
                <a:latin typeface="Courier New" pitchFamily="34" charset="0"/>
                <a:ea typeface="Courier New" pitchFamily="34" charset="-122"/>
                <a:cs typeface="Courier New" pitchFamily="34" charset="-120"/>
              </a:rPr>
              <a:t>HARNESS</a:t>
            </a:r>
            <a:endParaRPr lang="en-US" sz="1250" dirty="0"/>
          </a:p>
        </p:txBody>
      </p:sp>
      <p:sp>
        <p:nvSpPr>
          <p:cNvPr id="34" name="Text 32"/>
          <p:cNvSpPr txBox="1"/>
          <p:nvPr/>
        </p:nvSpPr>
        <p:spPr>
          <a:xfrm>
            <a:off x="786384" y="4425696"/>
            <a:ext cx="2176272" cy="320040"/>
          </a:xfrm>
          <a:prstGeom prst="rect">
            <a:avLst/>
          </a:prstGeom>
          <a:noFill/>
          <a:ln/>
        </p:spPr>
        <p:txBody>
          <a:bodyPr wrap="square" lIns="0" tIns="0" rIns="0" bIns="0" rtlCol="0" anchor="t"/>
          <a:lstStyle/>
          <a:p>
            <a:pPr algn="ctr" indent="0" marL="0">
              <a:lnSpc>
                <a:spcPts val="1300"/>
              </a:lnSpc>
              <a:buNone/>
            </a:pPr>
            <a:r>
              <a:rPr lang="en-US" sz="1050" dirty="0">
                <a:solidFill>
                  <a:srgbClr val="9AA5B8"/>
                </a:solidFill>
                <a:latin typeface="Calibri" pitchFamily="34" charset="0"/>
                <a:ea typeface="Calibri" pitchFamily="34" charset="-122"/>
                <a:cs typeface="Calibri" pitchFamily="34" charset="-120"/>
              </a:rPr>
              <a:t>files, git, checkpoints: state that outlives the window</a:t>
            </a:r>
            <a:endParaRPr lang="en-US" sz="1050" dirty="0"/>
          </a:p>
        </p:txBody>
      </p:sp>
      <p:sp>
        <p:nvSpPr>
          <p:cNvPr id="35" name="Shape 33"/>
          <p:cNvSpPr/>
          <p:nvPr/>
        </p:nvSpPr>
        <p:spPr>
          <a:xfrm>
            <a:off x="521208" y="3849624"/>
            <a:ext cx="310896" cy="310896"/>
          </a:xfrm>
          <a:prstGeom prst="ellipse">
            <a:avLst/>
          </a:prstGeom>
          <a:solidFill>
            <a:srgbClr val="2AA88B"/>
          </a:solidFill>
          <a:ln/>
        </p:spPr>
      </p:sp>
      <p:sp>
        <p:nvSpPr>
          <p:cNvPr id="36" name="Text 34"/>
          <p:cNvSpPr txBox="1"/>
          <p:nvPr/>
        </p:nvSpPr>
        <p:spPr>
          <a:xfrm>
            <a:off x="521208" y="3849624"/>
            <a:ext cx="310896" cy="310896"/>
          </a:xfrm>
          <a:prstGeom prst="rect">
            <a:avLst/>
          </a:prstGeom>
          <a:noFill/>
          <a:ln/>
        </p:spPr>
        <p:txBody>
          <a:bodyPr wrap="square" lIns="0" tIns="0" rIns="0" bIns="0" rtlCol="0" anchor="ctr"/>
          <a:lstStyle/>
          <a:p>
            <a:pPr algn="ctr" indent="0" marL="0">
              <a:buNone/>
            </a:pPr>
            <a:r>
              <a:rPr lang="en-US" sz="1100" b="1" dirty="0">
                <a:solidFill>
                  <a:srgbClr val="12161F"/>
                </a:solidFill>
                <a:latin typeface="Courier New" pitchFamily="34" charset="0"/>
                <a:ea typeface="Courier New" pitchFamily="34" charset="-122"/>
                <a:cs typeface="Courier New" pitchFamily="34" charset="-120"/>
              </a:rPr>
              <a:t>3</a:t>
            </a:r>
            <a:endParaRPr lang="en-US" sz="1100" dirty="0"/>
          </a:p>
        </p:txBody>
      </p:sp>
      <p:sp>
        <p:nvSpPr>
          <p:cNvPr id="37" name="Shape 35"/>
          <p:cNvSpPr/>
          <p:nvPr/>
        </p:nvSpPr>
        <p:spPr>
          <a:xfrm>
            <a:off x="6309360" y="3968496"/>
            <a:ext cx="2011680" cy="868680"/>
          </a:xfrm>
          <a:prstGeom prst="roundRect">
            <a:avLst>
              <a:gd name="adj" fmla="val 7368"/>
            </a:avLst>
          </a:prstGeom>
          <a:solidFill>
            <a:srgbClr val="1E2532"/>
          </a:solidFill>
          <a:ln w="12700">
            <a:solidFill>
              <a:srgbClr val="273040"/>
            </a:solidFill>
            <a:prstDash val="solid"/>
          </a:ln>
        </p:spPr>
      </p:sp>
      <p:sp>
        <p:nvSpPr>
          <p:cNvPr id="38" name="Text 36"/>
          <p:cNvSpPr txBox="1"/>
          <p:nvPr/>
        </p:nvSpPr>
        <p:spPr>
          <a:xfrm>
            <a:off x="6455664" y="4123944"/>
            <a:ext cx="1719072" cy="274320"/>
          </a:xfrm>
          <a:prstGeom prst="rect">
            <a:avLst/>
          </a:prstGeom>
          <a:noFill/>
          <a:ln/>
        </p:spPr>
        <p:txBody>
          <a:bodyPr wrap="square" lIns="0" tIns="0" rIns="0" bIns="0" rtlCol="0" anchor="t"/>
          <a:lstStyle/>
          <a:p>
            <a:pPr algn="ctr" indent="0" marL="0">
              <a:buNone/>
            </a:pPr>
            <a:r>
              <a:rPr lang="en-US" sz="1250" b="1" spc="110" kern="0" dirty="0">
                <a:solidFill>
                  <a:srgbClr val="2AA88B"/>
                </a:solidFill>
                <a:latin typeface="Courier New" pitchFamily="34" charset="0"/>
                <a:ea typeface="Courier New" pitchFamily="34" charset="-122"/>
                <a:cs typeface="Courier New" pitchFamily="34" charset="-120"/>
              </a:rPr>
              <a:t>VERIFY</a:t>
            </a:r>
            <a:endParaRPr lang="en-US" sz="1250" dirty="0"/>
          </a:p>
        </p:txBody>
      </p:sp>
      <p:sp>
        <p:nvSpPr>
          <p:cNvPr id="39" name="Text 37"/>
          <p:cNvSpPr txBox="1"/>
          <p:nvPr/>
        </p:nvSpPr>
        <p:spPr>
          <a:xfrm>
            <a:off x="6455664" y="4425696"/>
            <a:ext cx="1719072" cy="320040"/>
          </a:xfrm>
          <a:prstGeom prst="rect">
            <a:avLst/>
          </a:prstGeom>
          <a:noFill/>
          <a:ln/>
        </p:spPr>
        <p:txBody>
          <a:bodyPr wrap="square" lIns="0" tIns="0" rIns="0" bIns="0" rtlCol="0" anchor="t"/>
          <a:lstStyle/>
          <a:p>
            <a:pPr algn="ctr" indent="0" marL="0">
              <a:lnSpc>
                <a:spcPts val="1300"/>
              </a:lnSpc>
              <a:buNone/>
            </a:pPr>
            <a:r>
              <a:rPr lang="en-US" sz="1050" dirty="0">
                <a:solidFill>
                  <a:srgbClr val="9AA5B8"/>
                </a:solidFill>
                <a:latin typeface="Calibri" pitchFamily="34" charset="0"/>
                <a:ea typeface="Calibri" pitchFamily="34" charset="-122"/>
                <a:cs typeface="Calibri" pitchFamily="34" charset="-120"/>
              </a:rPr>
              <a:t>a grader it cannot edit</a:t>
            </a:r>
            <a:endParaRPr lang="en-US" sz="1050" dirty="0"/>
          </a:p>
        </p:txBody>
      </p:sp>
      <p:sp>
        <p:nvSpPr>
          <p:cNvPr id="40" name="Shape 38"/>
          <p:cNvSpPr/>
          <p:nvPr/>
        </p:nvSpPr>
        <p:spPr>
          <a:xfrm>
            <a:off x="6190488" y="3849624"/>
            <a:ext cx="310896" cy="310896"/>
          </a:xfrm>
          <a:prstGeom prst="ellipse">
            <a:avLst/>
          </a:prstGeom>
          <a:solidFill>
            <a:srgbClr val="2AA88B"/>
          </a:solidFill>
          <a:ln/>
        </p:spPr>
      </p:sp>
      <p:sp>
        <p:nvSpPr>
          <p:cNvPr id="41" name="Text 39"/>
          <p:cNvSpPr txBox="1"/>
          <p:nvPr/>
        </p:nvSpPr>
        <p:spPr>
          <a:xfrm>
            <a:off x="6190488" y="3849624"/>
            <a:ext cx="310896" cy="310896"/>
          </a:xfrm>
          <a:prstGeom prst="rect">
            <a:avLst/>
          </a:prstGeom>
          <a:noFill/>
          <a:ln/>
        </p:spPr>
        <p:txBody>
          <a:bodyPr wrap="square" lIns="0" tIns="0" rIns="0" bIns="0" rtlCol="0" anchor="ctr"/>
          <a:lstStyle/>
          <a:p>
            <a:pPr algn="ctr" indent="0" marL="0">
              <a:buNone/>
            </a:pPr>
            <a:r>
              <a:rPr lang="en-US" sz="1100" b="1" dirty="0">
                <a:solidFill>
                  <a:srgbClr val="12161F"/>
                </a:solidFill>
                <a:latin typeface="Courier New" pitchFamily="34" charset="0"/>
                <a:ea typeface="Courier New" pitchFamily="34" charset="-122"/>
                <a:cs typeface="Courier New" pitchFamily="34" charset="-120"/>
              </a:rPr>
              <a:t>4</a:t>
            </a:r>
            <a:endParaRPr lang="en-US" sz="1100" dirty="0"/>
          </a:p>
        </p:txBody>
      </p:sp>
      <p:sp>
        <p:nvSpPr>
          <p:cNvPr id="42" name="Shape 40"/>
          <p:cNvSpPr/>
          <p:nvPr/>
        </p:nvSpPr>
        <p:spPr>
          <a:xfrm>
            <a:off x="8321040" y="4402836"/>
            <a:ext cx="411480" cy="0"/>
          </a:xfrm>
          <a:prstGeom prst="line">
            <a:avLst/>
          </a:prstGeom>
          <a:noFill/>
          <a:ln w="22225">
            <a:solidFill>
              <a:srgbClr val="6B778C"/>
            </a:solidFill>
            <a:prstDash val="solid"/>
            <a:headEnd type="none"/>
            <a:tailEnd type="triangle"/>
          </a:ln>
        </p:spPr>
      </p:sp>
      <p:sp>
        <p:nvSpPr>
          <p:cNvPr id="43" name="Shape 41"/>
          <p:cNvSpPr/>
          <p:nvPr/>
        </p:nvSpPr>
        <p:spPr>
          <a:xfrm>
            <a:off x="8732520" y="3968496"/>
            <a:ext cx="2816352" cy="868680"/>
          </a:xfrm>
          <a:prstGeom prst="roundRect">
            <a:avLst>
              <a:gd name="adj" fmla="val 7368"/>
            </a:avLst>
          </a:prstGeom>
          <a:solidFill>
            <a:srgbClr val="1E2532"/>
          </a:solidFill>
          <a:ln w="12700">
            <a:solidFill>
              <a:srgbClr val="273040"/>
            </a:solidFill>
            <a:prstDash val="solid"/>
          </a:ln>
        </p:spPr>
      </p:sp>
      <p:sp>
        <p:nvSpPr>
          <p:cNvPr id="44" name="Text 42"/>
          <p:cNvSpPr txBox="1"/>
          <p:nvPr/>
        </p:nvSpPr>
        <p:spPr>
          <a:xfrm>
            <a:off x="8878824" y="4123944"/>
            <a:ext cx="2523744" cy="274320"/>
          </a:xfrm>
          <a:prstGeom prst="rect">
            <a:avLst/>
          </a:prstGeom>
          <a:noFill/>
          <a:ln/>
        </p:spPr>
        <p:txBody>
          <a:bodyPr wrap="square" lIns="0" tIns="0" rIns="0" bIns="0" rtlCol="0" anchor="t"/>
          <a:lstStyle/>
          <a:p>
            <a:pPr algn="ctr" indent="0" marL="0">
              <a:buNone/>
            </a:pPr>
            <a:r>
              <a:rPr lang="en-US" sz="1250" b="1" spc="110" kern="0" dirty="0">
                <a:solidFill>
                  <a:srgbClr val="E9ECF2"/>
                </a:solidFill>
                <a:latin typeface="Courier New" pitchFamily="34" charset="0"/>
                <a:ea typeface="Courier New" pitchFamily="34" charset="-122"/>
                <a:cs typeface="Courier New" pitchFamily="34" charset="-120"/>
              </a:rPr>
              <a:t>DONE</a:t>
            </a:r>
            <a:endParaRPr lang="en-US" sz="1250" dirty="0"/>
          </a:p>
        </p:txBody>
      </p:sp>
      <p:sp>
        <p:nvSpPr>
          <p:cNvPr id="45" name="Text 43"/>
          <p:cNvSpPr txBox="1"/>
          <p:nvPr/>
        </p:nvSpPr>
        <p:spPr>
          <a:xfrm>
            <a:off x="8878824" y="4425696"/>
            <a:ext cx="2523744" cy="320040"/>
          </a:xfrm>
          <a:prstGeom prst="rect">
            <a:avLst/>
          </a:prstGeom>
          <a:noFill/>
          <a:ln/>
        </p:spPr>
        <p:txBody>
          <a:bodyPr wrap="square" lIns="0" tIns="0" rIns="0" bIns="0" rtlCol="0" anchor="t"/>
          <a:lstStyle/>
          <a:p>
            <a:pPr algn="ctr" indent="0" marL="0">
              <a:lnSpc>
                <a:spcPts val="1300"/>
              </a:lnSpc>
              <a:buNone/>
            </a:pPr>
            <a:r>
              <a:rPr lang="en-US" sz="1050" dirty="0">
                <a:solidFill>
                  <a:srgbClr val="9AA5B8"/>
                </a:solidFill>
                <a:latin typeface="Calibri" pitchFamily="34" charset="0"/>
                <a:ea typeface="Calibri" pitchFamily="34" charset="-122"/>
                <a:cs typeface="Calibri" pitchFamily="34" charset="-120"/>
              </a:rPr>
              <a:t>or back around, with evidence</a:t>
            </a:r>
            <a:endParaRPr lang="en-US" sz="1050" dirty="0"/>
          </a:p>
        </p:txBody>
      </p:sp>
      <p:sp>
        <p:nvSpPr>
          <p:cNvPr id="46" name="Shape 44"/>
          <p:cNvSpPr/>
          <p:nvPr/>
        </p:nvSpPr>
        <p:spPr>
          <a:xfrm>
            <a:off x="3611880" y="3968496"/>
            <a:ext cx="2377440" cy="868680"/>
          </a:xfrm>
          <a:prstGeom prst="roundRect">
            <a:avLst>
              <a:gd name="adj" fmla="val 7368"/>
            </a:avLst>
          </a:prstGeom>
          <a:solidFill>
            <a:srgbClr val="12161F"/>
          </a:solidFill>
          <a:ln w="22225">
            <a:solidFill>
              <a:srgbClr val="2AA88B"/>
            </a:solidFill>
            <a:prstDash val="dash"/>
          </a:ln>
        </p:spPr>
      </p:sp>
      <p:sp>
        <p:nvSpPr>
          <p:cNvPr id="47" name="Text 45"/>
          <p:cNvSpPr txBox="1"/>
          <p:nvPr/>
        </p:nvSpPr>
        <p:spPr>
          <a:xfrm>
            <a:off x="3611880" y="4096512"/>
            <a:ext cx="2377440" cy="274320"/>
          </a:xfrm>
          <a:prstGeom prst="rect">
            <a:avLst/>
          </a:prstGeom>
          <a:noFill/>
          <a:ln/>
        </p:spPr>
        <p:txBody>
          <a:bodyPr wrap="square" lIns="0" tIns="0" rIns="0" bIns="0" rtlCol="0" anchor="t"/>
          <a:lstStyle/>
          <a:p>
            <a:pPr algn="ctr" indent="0" marL="0">
              <a:buNone/>
            </a:pPr>
            <a:r>
              <a:rPr lang="en-US" sz="1250" b="1" spc="110" kern="0" dirty="0">
                <a:solidFill>
                  <a:srgbClr val="2AA88B"/>
                </a:solidFill>
                <a:latin typeface="Courier New" pitchFamily="34" charset="0"/>
                <a:ea typeface="Courier New" pitchFamily="34" charset="-122"/>
                <a:cs typeface="Courier New" pitchFamily="34" charset="-120"/>
              </a:rPr>
              <a:t>SKILLS</a:t>
            </a:r>
            <a:endParaRPr lang="en-US" sz="1250" dirty="0"/>
          </a:p>
        </p:txBody>
      </p:sp>
      <p:sp>
        <p:nvSpPr>
          <p:cNvPr id="48" name="Text 46"/>
          <p:cNvSpPr txBox="1"/>
          <p:nvPr/>
        </p:nvSpPr>
        <p:spPr>
          <a:xfrm>
            <a:off x="3611880" y="4398264"/>
            <a:ext cx="2377440" cy="365760"/>
          </a:xfrm>
          <a:prstGeom prst="rect">
            <a:avLst/>
          </a:prstGeom>
          <a:noFill/>
          <a:ln/>
        </p:spPr>
        <p:txBody>
          <a:bodyPr wrap="square" lIns="0" tIns="0" rIns="0" bIns="0" rtlCol="0" anchor="t"/>
          <a:lstStyle/>
          <a:p>
            <a:pPr algn="ctr" indent="0" marL="0">
              <a:buNone/>
            </a:pPr>
            <a:r>
              <a:rPr lang="en-US" sz="1050" i="1" dirty="0">
                <a:solidFill>
                  <a:srgbClr val="2AA88B"/>
                </a:solidFill>
                <a:latin typeface="Calibri" pitchFamily="34" charset="0"/>
                <a:ea typeface="Calibri" pitchFamily="34" charset="-122"/>
                <a:cs typeface="Calibri" pitchFamily="34" charset="-120"/>
              </a:rPr>
              <a:t>load in here, on demand</a:t>
            </a:r>
            <a:endParaRPr lang="en-US" sz="1050" dirty="0"/>
          </a:p>
        </p:txBody>
      </p:sp>
      <p:sp>
        <p:nvSpPr>
          <p:cNvPr id="49" name="Shape 47"/>
          <p:cNvSpPr/>
          <p:nvPr/>
        </p:nvSpPr>
        <p:spPr>
          <a:xfrm>
            <a:off x="2926080" y="3401568"/>
            <a:ext cx="822960" cy="566928"/>
          </a:xfrm>
          <a:prstGeom prst="line">
            <a:avLst/>
          </a:prstGeom>
          <a:noFill/>
          <a:ln w="22225">
            <a:solidFill>
              <a:srgbClr val="2AA88B"/>
            </a:solidFill>
            <a:prstDash val="dash"/>
            <a:headEnd type="triangle"/>
            <a:tailEnd type="none"/>
          </a:ln>
        </p:spPr>
      </p:sp>
      <p:sp>
        <p:nvSpPr>
          <p:cNvPr id="50" name="Shape 48"/>
          <p:cNvSpPr/>
          <p:nvPr/>
        </p:nvSpPr>
        <p:spPr>
          <a:xfrm>
            <a:off x="640080" y="5138928"/>
            <a:ext cx="3538728" cy="1060704"/>
          </a:xfrm>
          <a:prstGeom prst="roundRect">
            <a:avLst>
              <a:gd name="adj" fmla="val 5172"/>
            </a:avLst>
          </a:prstGeom>
          <a:solidFill>
            <a:srgbClr val="1E2532"/>
          </a:solidFill>
          <a:ln/>
        </p:spPr>
      </p:sp>
      <p:sp>
        <p:nvSpPr>
          <p:cNvPr id="51" name="Shape 49"/>
          <p:cNvSpPr/>
          <p:nvPr/>
        </p:nvSpPr>
        <p:spPr>
          <a:xfrm>
            <a:off x="4325112" y="5138928"/>
            <a:ext cx="3538728" cy="1060704"/>
          </a:xfrm>
          <a:prstGeom prst="roundRect">
            <a:avLst>
              <a:gd name="adj" fmla="val 5172"/>
            </a:avLst>
          </a:prstGeom>
          <a:solidFill>
            <a:srgbClr val="1E2532"/>
          </a:solidFill>
          <a:ln/>
        </p:spPr>
      </p:sp>
      <p:sp>
        <p:nvSpPr>
          <p:cNvPr id="52" name="Shape 50"/>
          <p:cNvSpPr/>
          <p:nvPr/>
        </p:nvSpPr>
        <p:spPr>
          <a:xfrm>
            <a:off x="8010144" y="5138928"/>
            <a:ext cx="3538728" cy="1060704"/>
          </a:xfrm>
          <a:prstGeom prst="roundRect">
            <a:avLst>
              <a:gd name="adj" fmla="val 5172"/>
            </a:avLst>
          </a:prstGeom>
          <a:solidFill>
            <a:srgbClr val="1E2532"/>
          </a:solidFill>
          <a:ln/>
        </p:spPr>
      </p:sp>
      <p:sp>
        <p:nvSpPr>
          <p:cNvPr id="53" name="Text 51"/>
          <p:cNvSpPr txBox="1"/>
          <p:nvPr/>
        </p:nvSpPr>
        <p:spPr>
          <a:xfrm>
            <a:off x="859536" y="5266944"/>
            <a:ext cx="2194560" cy="201168"/>
          </a:xfrm>
          <a:prstGeom prst="rect">
            <a:avLst/>
          </a:prstGeom>
          <a:noFill/>
          <a:ln/>
        </p:spPr>
        <p:txBody>
          <a:bodyPr wrap="square" lIns="0" tIns="0" rIns="0" bIns="0" rtlCol="0" anchor="t"/>
          <a:lstStyle/>
          <a:p>
            <a:pPr indent="0" marL="0">
              <a:buNone/>
            </a:pPr>
            <a:r>
              <a:rPr lang="en-US" sz="900" b="1" spc="100" kern="0" dirty="0">
                <a:solidFill>
                  <a:srgbClr val="9AA5B8"/>
                </a:solidFill>
                <a:latin typeface="Courier New" pitchFamily="34" charset="0"/>
                <a:ea typeface="Courier New" pitchFamily="34" charset="-122"/>
                <a:cs typeface="Courier New" pitchFamily="34" charset="-120"/>
              </a:rPr>
              <a:t>ERROR COMPOUNDS</a:t>
            </a:r>
            <a:endParaRPr lang="en-US" sz="900" dirty="0"/>
          </a:p>
        </p:txBody>
      </p:sp>
      <p:sp>
        <p:nvSpPr>
          <p:cNvPr id="54" name="Shape 52"/>
          <p:cNvSpPr/>
          <p:nvPr/>
        </p:nvSpPr>
        <p:spPr>
          <a:xfrm>
            <a:off x="877824" y="5510174"/>
            <a:ext cx="128016" cy="543154"/>
          </a:xfrm>
          <a:prstGeom prst="rect">
            <a:avLst/>
          </a:prstGeom>
          <a:solidFill>
            <a:srgbClr val="1C6B59"/>
          </a:solidFill>
          <a:ln/>
        </p:spPr>
      </p:sp>
      <p:sp>
        <p:nvSpPr>
          <p:cNvPr id="55" name="Shape 53"/>
          <p:cNvSpPr/>
          <p:nvPr/>
        </p:nvSpPr>
        <p:spPr>
          <a:xfrm>
            <a:off x="1060704" y="5532120"/>
            <a:ext cx="128016" cy="521208"/>
          </a:xfrm>
          <a:prstGeom prst="rect">
            <a:avLst/>
          </a:prstGeom>
          <a:solidFill>
            <a:srgbClr val="1C6B59"/>
          </a:solidFill>
          <a:ln/>
        </p:spPr>
      </p:sp>
      <p:sp>
        <p:nvSpPr>
          <p:cNvPr id="56" name="Shape 54"/>
          <p:cNvSpPr/>
          <p:nvPr/>
        </p:nvSpPr>
        <p:spPr>
          <a:xfrm>
            <a:off x="1243584" y="5559552"/>
            <a:ext cx="128016" cy="493776"/>
          </a:xfrm>
          <a:prstGeom prst="rect">
            <a:avLst/>
          </a:prstGeom>
          <a:solidFill>
            <a:srgbClr val="1C6B59"/>
          </a:solidFill>
          <a:ln/>
        </p:spPr>
      </p:sp>
      <p:sp>
        <p:nvSpPr>
          <p:cNvPr id="57" name="Shape 55"/>
          <p:cNvSpPr/>
          <p:nvPr/>
        </p:nvSpPr>
        <p:spPr>
          <a:xfrm>
            <a:off x="1426464" y="5603443"/>
            <a:ext cx="128016" cy="449885"/>
          </a:xfrm>
          <a:prstGeom prst="rect">
            <a:avLst/>
          </a:prstGeom>
          <a:solidFill>
            <a:srgbClr val="1C6B59"/>
          </a:solidFill>
          <a:ln/>
        </p:spPr>
      </p:sp>
      <p:sp>
        <p:nvSpPr>
          <p:cNvPr id="58" name="Shape 56"/>
          <p:cNvSpPr/>
          <p:nvPr/>
        </p:nvSpPr>
        <p:spPr>
          <a:xfrm>
            <a:off x="1609344" y="5724144"/>
            <a:ext cx="128016" cy="329184"/>
          </a:xfrm>
          <a:prstGeom prst="rect">
            <a:avLst/>
          </a:prstGeom>
          <a:solidFill>
            <a:srgbClr val="1C6B59"/>
          </a:solidFill>
          <a:ln/>
        </p:spPr>
      </p:sp>
      <p:sp>
        <p:nvSpPr>
          <p:cNvPr id="59" name="Shape 57"/>
          <p:cNvSpPr/>
          <p:nvPr/>
        </p:nvSpPr>
        <p:spPr>
          <a:xfrm>
            <a:off x="1792224" y="5850331"/>
            <a:ext cx="128016" cy="202997"/>
          </a:xfrm>
          <a:prstGeom prst="rect">
            <a:avLst/>
          </a:prstGeom>
          <a:solidFill>
            <a:srgbClr val="C25A3E"/>
          </a:solidFill>
          <a:ln/>
        </p:spPr>
      </p:sp>
      <p:sp>
        <p:nvSpPr>
          <p:cNvPr id="60" name="Text 58"/>
          <p:cNvSpPr txBox="1"/>
          <p:nvPr/>
        </p:nvSpPr>
        <p:spPr>
          <a:xfrm>
            <a:off x="2121408" y="5468112"/>
            <a:ext cx="1005840" cy="384048"/>
          </a:xfrm>
          <a:prstGeom prst="rect">
            <a:avLst/>
          </a:prstGeom>
          <a:noFill/>
          <a:ln/>
        </p:spPr>
        <p:txBody>
          <a:bodyPr wrap="square" lIns="0" tIns="0" rIns="0" bIns="0" rtlCol="0" anchor="t"/>
          <a:lstStyle/>
          <a:p>
            <a:pPr indent="0" marL="0">
              <a:buNone/>
            </a:pPr>
            <a:r>
              <a:rPr lang="en-US" sz="2500" b="1" dirty="0">
                <a:solidFill>
                  <a:srgbClr val="C25A3E"/>
                </a:solidFill>
                <a:latin typeface="Cambria" pitchFamily="34" charset="0"/>
                <a:ea typeface="Cambria" pitchFamily="34" charset="-122"/>
                <a:cs typeface="Cambria" pitchFamily="34" charset="-120"/>
              </a:rPr>
              <a:t>37%</a:t>
            </a:r>
            <a:endParaRPr lang="en-US" sz="2500" dirty="0"/>
          </a:p>
        </p:txBody>
      </p:sp>
      <p:sp>
        <p:nvSpPr>
          <p:cNvPr id="61" name="Text 59"/>
          <p:cNvSpPr txBox="1"/>
          <p:nvPr/>
        </p:nvSpPr>
        <p:spPr>
          <a:xfrm>
            <a:off x="2926080" y="5541264"/>
            <a:ext cx="1188720" cy="457200"/>
          </a:xfrm>
          <a:prstGeom prst="rect">
            <a:avLst/>
          </a:prstGeom>
          <a:noFill/>
          <a:ln/>
        </p:spPr>
        <p:txBody>
          <a:bodyPr wrap="square" lIns="0" tIns="0" rIns="0" bIns="0" rtlCol="0" anchor="t"/>
          <a:lstStyle/>
          <a:p>
            <a:pPr indent="0" marL="0">
              <a:lnSpc>
                <a:spcPts val="1100"/>
              </a:lnSpc>
              <a:buNone/>
            </a:pPr>
            <a:r>
              <a:rPr lang="en-US" sz="900" dirty="0">
                <a:solidFill>
                  <a:srgbClr val="9AA5B8"/>
                </a:solidFill>
                <a:latin typeface="Calibri" pitchFamily="34" charset="0"/>
                <a:ea typeface="Calibri" pitchFamily="34" charset="-122"/>
                <a:cs typeface="Calibri" pitchFamily="34" charset="-120"/>
              </a:rPr>
              <a:t>of 100-step runs finish,</a:t>
            </a:r>
            <a:endParaRPr lang="en-US" sz="900" dirty="0"/>
          </a:p>
          <a:p>
            <a:pPr indent="0" marL="0">
              <a:lnSpc>
                <a:spcPts val="1100"/>
              </a:lnSpc>
              <a:buNone/>
            </a:pPr>
            <a:r>
              <a:rPr lang="en-US" sz="900" dirty="0">
                <a:solidFill>
                  <a:srgbClr val="9AA5B8"/>
                </a:solidFill>
                <a:latin typeface="Calibri" pitchFamily="34" charset="0"/>
                <a:ea typeface="Calibri" pitchFamily="34" charset="-122"/>
                <a:cs typeface="Calibri" pitchFamily="34" charset="-120"/>
              </a:rPr>
              <a:t>at 99% accuracy per step</a:t>
            </a:r>
            <a:endParaRPr lang="en-US" sz="900" dirty="0"/>
          </a:p>
        </p:txBody>
      </p:sp>
      <p:sp>
        <p:nvSpPr>
          <p:cNvPr id="62" name="Text 60"/>
          <p:cNvSpPr txBox="1"/>
          <p:nvPr/>
        </p:nvSpPr>
        <p:spPr>
          <a:xfrm>
            <a:off x="4544568" y="5266944"/>
            <a:ext cx="2194560" cy="201168"/>
          </a:xfrm>
          <a:prstGeom prst="rect">
            <a:avLst/>
          </a:prstGeom>
          <a:noFill/>
          <a:ln/>
        </p:spPr>
        <p:txBody>
          <a:bodyPr wrap="square" lIns="0" tIns="0" rIns="0" bIns="0" rtlCol="0" anchor="t"/>
          <a:lstStyle/>
          <a:p>
            <a:pPr indent="0" marL="0">
              <a:buNone/>
            </a:pPr>
            <a:r>
              <a:rPr lang="en-US" sz="900" b="1" spc="100" kern="0" dirty="0">
                <a:solidFill>
                  <a:srgbClr val="9AA5B8"/>
                </a:solidFill>
                <a:latin typeface="Courier New" pitchFamily="34" charset="0"/>
                <a:ea typeface="Courier New" pitchFamily="34" charset="-122"/>
                <a:cs typeface="Courier New" pitchFamily="34" charset="-120"/>
              </a:rPr>
              <a:t>TOKENS PER TASK</a:t>
            </a:r>
            <a:endParaRPr lang="en-US" sz="900" dirty="0"/>
          </a:p>
        </p:txBody>
      </p:sp>
      <p:sp>
        <p:nvSpPr>
          <p:cNvPr id="63" name="Text 61"/>
          <p:cNvSpPr txBox="1"/>
          <p:nvPr/>
        </p:nvSpPr>
        <p:spPr>
          <a:xfrm>
            <a:off x="4544568" y="5495544"/>
            <a:ext cx="566928" cy="182880"/>
          </a:xfrm>
          <a:prstGeom prst="rect">
            <a:avLst/>
          </a:prstGeom>
          <a:noFill/>
          <a:ln/>
        </p:spPr>
        <p:txBody>
          <a:bodyPr wrap="square" lIns="0" tIns="0" rIns="0" bIns="0" rtlCol="0" anchor="ctr"/>
          <a:lstStyle/>
          <a:p>
            <a:pPr indent="0" marL="0">
              <a:buNone/>
            </a:pPr>
            <a:r>
              <a:rPr lang="en-US" sz="900" dirty="0">
                <a:solidFill>
                  <a:srgbClr val="9AA5B8"/>
                </a:solidFill>
                <a:latin typeface="Calibri" pitchFamily="34" charset="0"/>
                <a:ea typeface="Calibri" pitchFamily="34" charset="-122"/>
                <a:cs typeface="Calibri" pitchFamily="34" charset="-120"/>
              </a:rPr>
              <a:t>chat</a:t>
            </a:r>
            <a:endParaRPr lang="en-US" sz="900" dirty="0"/>
          </a:p>
        </p:txBody>
      </p:sp>
      <p:sp>
        <p:nvSpPr>
          <p:cNvPr id="64" name="Shape 62"/>
          <p:cNvSpPr/>
          <p:nvPr/>
        </p:nvSpPr>
        <p:spPr>
          <a:xfrm>
            <a:off x="5148072" y="5522976"/>
            <a:ext cx="124968" cy="128016"/>
          </a:xfrm>
          <a:prstGeom prst="rect">
            <a:avLst/>
          </a:prstGeom>
          <a:solidFill>
            <a:srgbClr val="9AA5B8"/>
          </a:solidFill>
          <a:ln/>
        </p:spPr>
      </p:sp>
      <p:sp>
        <p:nvSpPr>
          <p:cNvPr id="65" name="Text 63"/>
          <p:cNvSpPr txBox="1"/>
          <p:nvPr/>
        </p:nvSpPr>
        <p:spPr>
          <a:xfrm>
            <a:off x="5309616" y="5495544"/>
            <a:ext cx="548640" cy="182880"/>
          </a:xfrm>
          <a:prstGeom prst="rect">
            <a:avLst/>
          </a:prstGeom>
          <a:noFill/>
          <a:ln/>
        </p:spPr>
        <p:txBody>
          <a:bodyPr wrap="square" lIns="0" tIns="0" rIns="0" bIns="0" rtlCol="0" anchor="ctr"/>
          <a:lstStyle/>
          <a:p>
            <a:pPr indent="0" marL="0">
              <a:buNone/>
            </a:pPr>
            <a:r>
              <a:rPr lang="en-US" sz="900" b="1" dirty="0">
                <a:solidFill>
                  <a:srgbClr val="9AA5B8"/>
                </a:solidFill>
                <a:latin typeface="Courier New" pitchFamily="34" charset="0"/>
                <a:ea typeface="Courier New" pitchFamily="34" charset="-122"/>
                <a:cs typeface="Courier New" pitchFamily="34" charset="-120"/>
              </a:rPr>
              <a:t>1x</a:t>
            </a:r>
            <a:endParaRPr lang="en-US" sz="900" dirty="0"/>
          </a:p>
        </p:txBody>
      </p:sp>
      <p:sp>
        <p:nvSpPr>
          <p:cNvPr id="66" name="Text 64"/>
          <p:cNvSpPr txBox="1"/>
          <p:nvPr/>
        </p:nvSpPr>
        <p:spPr>
          <a:xfrm>
            <a:off x="4544568" y="5705856"/>
            <a:ext cx="566928" cy="182880"/>
          </a:xfrm>
          <a:prstGeom prst="rect">
            <a:avLst/>
          </a:prstGeom>
          <a:noFill/>
          <a:ln/>
        </p:spPr>
        <p:txBody>
          <a:bodyPr wrap="square" lIns="0" tIns="0" rIns="0" bIns="0" rtlCol="0" anchor="ctr"/>
          <a:lstStyle/>
          <a:p>
            <a:pPr indent="0" marL="0">
              <a:buNone/>
            </a:pPr>
            <a:r>
              <a:rPr lang="en-US" sz="900" dirty="0">
                <a:solidFill>
                  <a:srgbClr val="9AA5B8"/>
                </a:solidFill>
                <a:latin typeface="Calibri" pitchFamily="34" charset="0"/>
                <a:ea typeface="Calibri" pitchFamily="34" charset="-122"/>
                <a:cs typeface="Calibri" pitchFamily="34" charset="-120"/>
              </a:rPr>
              <a:t>agent</a:t>
            </a:r>
            <a:endParaRPr lang="en-US" sz="900" dirty="0"/>
          </a:p>
        </p:txBody>
      </p:sp>
      <p:sp>
        <p:nvSpPr>
          <p:cNvPr id="67" name="Shape 65"/>
          <p:cNvSpPr/>
          <p:nvPr/>
        </p:nvSpPr>
        <p:spPr>
          <a:xfrm>
            <a:off x="5148072" y="5733288"/>
            <a:ext cx="499872" cy="128016"/>
          </a:xfrm>
          <a:prstGeom prst="rect">
            <a:avLst/>
          </a:prstGeom>
          <a:solidFill>
            <a:srgbClr val="E08A1E"/>
          </a:solidFill>
          <a:ln/>
        </p:spPr>
      </p:sp>
      <p:sp>
        <p:nvSpPr>
          <p:cNvPr id="68" name="Text 66"/>
          <p:cNvSpPr txBox="1"/>
          <p:nvPr/>
        </p:nvSpPr>
        <p:spPr>
          <a:xfrm>
            <a:off x="5684520" y="5705856"/>
            <a:ext cx="548640" cy="182880"/>
          </a:xfrm>
          <a:prstGeom prst="rect">
            <a:avLst/>
          </a:prstGeom>
          <a:noFill/>
          <a:ln/>
        </p:spPr>
        <p:txBody>
          <a:bodyPr wrap="square" lIns="0" tIns="0" rIns="0" bIns="0" rtlCol="0" anchor="ctr"/>
          <a:lstStyle/>
          <a:p>
            <a:pPr indent="0" marL="0">
              <a:buNone/>
            </a:pPr>
            <a:r>
              <a:rPr lang="en-US" sz="900" b="1" dirty="0">
                <a:solidFill>
                  <a:srgbClr val="E08A1E"/>
                </a:solidFill>
                <a:latin typeface="Courier New" pitchFamily="34" charset="0"/>
                <a:ea typeface="Courier New" pitchFamily="34" charset="-122"/>
                <a:cs typeface="Courier New" pitchFamily="34" charset="-120"/>
              </a:rPr>
              <a:t>4x</a:t>
            </a:r>
            <a:endParaRPr lang="en-US" sz="900" dirty="0"/>
          </a:p>
        </p:txBody>
      </p:sp>
      <p:sp>
        <p:nvSpPr>
          <p:cNvPr id="69" name="Text 67"/>
          <p:cNvSpPr txBox="1"/>
          <p:nvPr/>
        </p:nvSpPr>
        <p:spPr>
          <a:xfrm>
            <a:off x="4544568" y="5916168"/>
            <a:ext cx="566928" cy="182880"/>
          </a:xfrm>
          <a:prstGeom prst="rect">
            <a:avLst/>
          </a:prstGeom>
          <a:noFill/>
          <a:ln/>
        </p:spPr>
        <p:txBody>
          <a:bodyPr wrap="square" lIns="0" tIns="0" rIns="0" bIns="0" rtlCol="0" anchor="ctr"/>
          <a:lstStyle/>
          <a:p>
            <a:pPr indent="0" marL="0">
              <a:buNone/>
            </a:pPr>
            <a:r>
              <a:rPr lang="en-US" sz="900" dirty="0">
                <a:solidFill>
                  <a:srgbClr val="9AA5B8"/>
                </a:solidFill>
                <a:latin typeface="Calibri" pitchFamily="34" charset="0"/>
                <a:ea typeface="Calibri" pitchFamily="34" charset="-122"/>
                <a:cs typeface="Calibri" pitchFamily="34" charset="-120"/>
              </a:rPr>
              <a:t>multi</a:t>
            </a:r>
            <a:endParaRPr lang="en-US" sz="900" dirty="0"/>
          </a:p>
        </p:txBody>
      </p:sp>
      <p:sp>
        <p:nvSpPr>
          <p:cNvPr id="70" name="Shape 68"/>
          <p:cNvSpPr/>
          <p:nvPr/>
        </p:nvSpPr>
        <p:spPr>
          <a:xfrm>
            <a:off x="5148072" y="5943600"/>
            <a:ext cx="1874520" cy="128016"/>
          </a:xfrm>
          <a:prstGeom prst="rect">
            <a:avLst/>
          </a:prstGeom>
          <a:solidFill>
            <a:srgbClr val="E08A1E"/>
          </a:solidFill>
          <a:ln/>
        </p:spPr>
      </p:sp>
      <p:sp>
        <p:nvSpPr>
          <p:cNvPr id="71" name="Text 69"/>
          <p:cNvSpPr txBox="1"/>
          <p:nvPr/>
        </p:nvSpPr>
        <p:spPr>
          <a:xfrm>
            <a:off x="7059168" y="5916168"/>
            <a:ext cx="548640" cy="182880"/>
          </a:xfrm>
          <a:prstGeom prst="rect">
            <a:avLst/>
          </a:prstGeom>
          <a:noFill/>
          <a:ln/>
        </p:spPr>
        <p:txBody>
          <a:bodyPr wrap="square" lIns="0" tIns="0" rIns="0" bIns="0" rtlCol="0" anchor="ctr"/>
          <a:lstStyle/>
          <a:p>
            <a:pPr indent="0" marL="0">
              <a:buNone/>
            </a:pPr>
            <a:r>
              <a:rPr lang="en-US" sz="900" b="1" dirty="0">
                <a:solidFill>
                  <a:srgbClr val="E08A1E"/>
                </a:solidFill>
                <a:latin typeface="Courier New" pitchFamily="34" charset="0"/>
                <a:ea typeface="Courier New" pitchFamily="34" charset="-122"/>
                <a:cs typeface="Courier New" pitchFamily="34" charset="-120"/>
              </a:rPr>
              <a:t>15x</a:t>
            </a:r>
            <a:endParaRPr lang="en-US" sz="900" dirty="0"/>
          </a:p>
        </p:txBody>
      </p:sp>
      <p:sp>
        <p:nvSpPr>
          <p:cNvPr id="72" name="Text 70"/>
          <p:cNvSpPr txBox="1"/>
          <p:nvPr/>
        </p:nvSpPr>
        <p:spPr>
          <a:xfrm>
            <a:off x="8229600" y="5266944"/>
            <a:ext cx="2194560" cy="201168"/>
          </a:xfrm>
          <a:prstGeom prst="rect">
            <a:avLst/>
          </a:prstGeom>
          <a:noFill/>
          <a:ln/>
        </p:spPr>
        <p:txBody>
          <a:bodyPr wrap="square" lIns="0" tIns="0" rIns="0" bIns="0" rtlCol="0" anchor="t"/>
          <a:lstStyle/>
          <a:p>
            <a:pPr indent="0" marL="0">
              <a:buNone/>
            </a:pPr>
            <a:r>
              <a:rPr lang="en-US" sz="900" b="1" spc="100" kern="0" dirty="0">
                <a:solidFill>
                  <a:srgbClr val="9AA5B8"/>
                </a:solidFill>
                <a:latin typeface="Courier New" pitchFamily="34" charset="0"/>
                <a:ea typeface="Courier New" pitchFamily="34" charset="-122"/>
                <a:cs typeface="Courier New" pitchFamily="34" charset="-120"/>
              </a:rPr>
              <a:t>INJECTION DEFENSES</a:t>
            </a:r>
            <a:endParaRPr lang="en-US" sz="900" dirty="0"/>
          </a:p>
        </p:txBody>
      </p:sp>
      <p:sp>
        <p:nvSpPr>
          <p:cNvPr id="73" name="Shape 71"/>
          <p:cNvSpPr/>
          <p:nvPr/>
        </p:nvSpPr>
        <p:spPr>
          <a:xfrm>
            <a:off x="8229600" y="5596128"/>
            <a:ext cx="3099816" cy="182880"/>
          </a:xfrm>
          <a:prstGeom prst="rect">
            <a:avLst/>
          </a:prstGeom>
          <a:solidFill>
            <a:srgbClr val="273040"/>
          </a:solidFill>
          <a:ln/>
        </p:spPr>
      </p:sp>
      <p:sp>
        <p:nvSpPr>
          <p:cNvPr id="74" name="Shape 72"/>
          <p:cNvSpPr/>
          <p:nvPr/>
        </p:nvSpPr>
        <p:spPr>
          <a:xfrm>
            <a:off x="8229600" y="5596128"/>
            <a:ext cx="2200869" cy="182880"/>
          </a:xfrm>
          <a:prstGeom prst="rect">
            <a:avLst/>
          </a:prstGeom>
          <a:solidFill>
            <a:srgbClr val="C25A3E"/>
          </a:solidFill>
          <a:ln/>
        </p:spPr>
      </p:sp>
      <p:sp>
        <p:nvSpPr>
          <p:cNvPr id="75" name="Shape 73"/>
          <p:cNvSpPr/>
          <p:nvPr/>
        </p:nvSpPr>
        <p:spPr>
          <a:xfrm>
            <a:off x="10430469" y="5596128"/>
            <a:ext cx="898947" cy="182880"/>
          </a:xfrm>
          <a:prstGeom prst="rect">
            <a:avLst/>
          </a:prstGeom>
          <a:solidFill>
            <a:srgbClr val="C25A3E">
              <a:alpha val="45000"/>
            </a:srgbClr>
          </a:solidFill>
          <a:ln/>
        </p:spPr>
      </p:sp>
      <p:sp>
        <p:nvSpPr>
          <p:cNvPr id="76" name="Text 74"/>
          <p:cNvSpPr txBox="1"/>
          <p:nvPr/>
        </p:nvSpPr>
        <p:spPr>
          <a:xfrm>
            <a:off x="8229600" y="5833872"/>
            <a:ext cx="3099816" cy="237744"/>
          </a:xfrm>
          <a:prstGeom prst="rect">
            <a:avLst/>
          </a:prstGeom>
          <a:noFill/>
          <a:ln/>
        </p:spPr>
        <p:txBody>
          <a:bodyPr wrap="square" lIns="0" tIns="0" rIns="0" bIns="0" rtlCol="0" anchor="t"/>
          <a:lstStyle/>
          <a:p>
            <a:pPr indent="0" marL="0">
              <a:buNone/>
            </a:pPr>
            <a:r>
              <a:rPr lang="en-US" sz="950" dirty="0">
                <a:solidFill>
                  <a:srgbClr val="9AA5B8"/>
                </a:solidFill>
                <a:latin typeface="Calibri" pitchFamily="34" charset="0"/>
                <a:ea typeface="Calibri" pitchFamily="34" charset="-122"/>
                <a:cs typeface="Calibri" pitchFamily="34" charset="-120"/>
              </a:rPr>
              <a:t>71-100% of adaptive attacks get through</a:t>
            </a:r>
            <a:endParaRPr lang="en-US" sz="950" dirty="0"/>
          </a:p>
        </p:txBody>
      </p:sp>
      <p:sp>
        <p:nvSpPr>
          <p:cNvPr id="77" name="Text 75"/>
          <p:cNvSpPr txBox="1"/>
          <p:nvPr/>
        </p:nvSpPr>
        <p:spPr>
          <a:xfrm>
            <a:off x="548640" y="6382512"/>
            <a:ext cx="11094415" cy="274320"/>
          </a:xfrm>
          <a:prstGeom prst="rect">
            <a:avLst/>
          </a:prstGeom>
          <a:noFill/>
          <a:ln/>
        </p:spPr>
        <p:txBody>
          <a:bodyPr wrap="square" lIns="0" tIns="0" rIns="0" bIns="0" rtlCol="0" anchor="ctr"/>
          <a:lstStyle/>
          <a:p>
            <a:pPr indent="0" marL="0">
              <a:buNone/>
            </a:pPr>
            <a:r>
              <a:rPr lang="en-US" sz="900" i="1" dirty="0">
                <a:solidFill>
                  <a:srgbClr val="6E7A8E"/>
                </a:solidFill>
                <a:latin typeface="Calibri" pitchFamily="34" charset="0"/>
                <a:ea typeface="Calibri" pitchFamily="34" charset="-122"/>
                <a:cs typeface="Calibri" pitchFamily="34" charset="-120"/>
              </a:rPr>
              <a:t>Sources: Anthropic engineering on context and agents; The Attacker Moves Second, arXiv:2510.09023.</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
    <p:bg>
      <p:bgPr>
        <a:solidFill>
          <a:srgbClr val="0B1220"/>
        </a:solidFill>
      </p:bgPr>
    </p:bg>
    <p:spTree>
      <p:nvGrpSpPr>
        <p:cNvPr id="1" name=""/>
        <p:cNvGrpSpPr/>
        <p:nvPr/>
      </p:nvGrpSpPr>
      <p:grpSpPr>
        <a:xfrm>
          <a:off x="0" y="0"/>
          <a:ext cx="0" cy="0"/>
          <a:chOff x="0" y="0"/>
          <a:chExt cx="0" cy="0"/>
        </a:xfrm>
      </p:grpSpPr>
      <p:sp>
        <p:nvSpPr>
          <p:cNvPr id="2" name="Text 0"/>
          <p:cNvSpPr txBox="1"/>
          <p:nvPr/>
        </p:nvSpPr>
        <p:spPr>
          <a:xfrm>
            <a:off x="502920" y="384048"/>
            <a:ext cx="8778240" cy="5029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Tool vs. MCP Server vs. Skill</a:t>
            </a:r>
            <a:endParaRPr lang="en-US" sz="3400" dirty="0"/>
          </a:p>
        </p:txBody>
      </p:sp>
      <p:sp>
        <p:nvSpPr>
          <p:cNvPr id="3" name="Text 1"/>
          <p:cNvSpPr txBox="1"/>
          <p:nvPr/>
        </p:nvSpPr>
        <p:spPr>
          <a:xfrm>
            <a:off x="502920" y="932688"/>
            <a:ext cx="8778240" cy="292608"/>
          </a:xfrm>
          <a:prstGeom prst="rect">
            <a:avLst/>
          </a:prstGeom>
          <a:noFill/>
          <a:ln/>
        </p:spPr>
        <p:txBody>
          <a:bodyPr wrap="square" lIns="0" tIns="0" rIns="0" bIns="0" rtlCol="0" anchor="ctr"/>
          <a:lstStyle/>
          <a:p>
            <a:pPr indent="0" marL="0">
              <a:buNone/>
            </a:pPr>
            <a:r>
              <a:rPr lang="en-US" sz="1500" dirty="0">
                <a:solidFill>
                  <a:srgbClr val="8B94A6"/>
                </a:solidFill>
                <a:latin typeface="Calibri" pitchFamily="34" charset="0"/>
                <a:ea typeface="Calibri" pitchFamily="34" charset="-122"/>
                <a:cs typeface="Calibri" pitchFamily="34" charset="-120"/>
              </a:rPr>
              <a:t> </a:t>
            </a:r>
            <a:endParaRPr lang="en-US" sz="1500" dirty="0"/>
          </a:p>
        </p:txBody>
      </p:sp>
      <p:sp>
        <p:nvSpPr>
          <p:cNvPr id="4" name="Shape 2"/>
          <p:cNvSpPr/>
          <p:nvPr/>
        </p:nvSpPr>
        <p:spPr>
          <a:xfrm>
            <a:off x="502920" y="1481328"/>
            <a:ext cx="3538728" cy="4133088"/>
          </a:xfrm>
          <a:prstGeom prst="roundRect">
            <a:avLst>
              <a:gd name="adj" fmla="val 3101"/>
            </a:avLst>
          </a:prstGeom>
          <a:solidFill>
            <a:srgbClr val="1B202C"/>
          </a:solidFill>
          <a:ln/>
          <a:effectLst>
            <a:outerShdw sx="100000" sy="100000" kx="0" ky="0" algn="bl" rotWithShape="0" blurRad="177800" dist="50800" dir="5400000">
              <a:srgbClr val="000000">
                <a:alpha val="45000"/>
              </a:srgbClr>
            </a:outerShdw>
          </a:effectLst>
        </p:spPr>
      </p:sp>
      <p:sp>
        <p:nvSpPr>
          <p:cNvPr id="5" name="Shape 3"/>
          <p:cNvSpPr/>
          <p:nvPr/>
        </p:nvSpPr>
        <p:spPr>
          <a:xfrm>
            <a:off x="758952" y="1719072"/>
            <a:ext cx="493776" cy="493776"/>
          </a:xfrm>
          <a:prstGeom prst="ellipse">
            <a:avLst/>
          </a:prstGeom>
          <a:solidFill>
            <a:srgbClr val="F2A65A">
              <a:alpha val="18000"/>
            </a:srgbClr>
          </a:solidFill>
          <a:ln/>
        </p:spPr>
      </p:sp>
      <p:pic>
        <p:nvPicPr>
          <p:cNvPr id="6" name="Image 0" descr="preencoded.png">    </p:cNvPr>
          <p:cNvPicPr>
            <a:picLocks noChangeAspect="1"/>
          </p:cNvPicPr>
          <p:nvPr/>
        </p:nvPicPr>
        <p:blipFill>
          <a:blip r:embed="rId1"/>
          <a:stretch>
            <a:fillRect/>
          </a:stretch>
        </p:blipFill>
        <p:spPr>
          <a:xfrm>
            <a:off x="891540" y="1851660"/>
            <a:ext cx="228600" cy="228600"/>
          </a:xfrm>
          <a:prstGeom prst="rect">
            <a:avLst/>
          </a:prstGeom>
        </p:spPr>
      </p:pic>
      <p:sp>
        <p:nvSpPr>
          <p:cNvPr id="7" name="Text 4"/>
          <p:cNvSpPr txBox="1"/>
          <p:nvPr/>
        </p:nvSpPr>
        <p:spPr>
          <a:xfrm>
            <a:off x="1417320" y="1700784"/>
            <a:ext cx="2368296" cy="201168"/>
          </a:xfrm>
          <a:prstGeom prst="rect">
            <a:avLst/>
          </a:prstGeom>
          <a:noFill/>
          <a:ln/>
        </p:spPr>
        <p:txBody>
          <a:bodyPr wrap="square" lIns="0" tIns="0" rIns="0" bIns="0" rtlCol="0" anchor="ctr"/>
          <a:lstStyle/>
          <a:p>
            <a:pPr indent="0" marL="0">
              <a:buNone/>
            </a:pPr>
            <a:r>
              <a:rPr lang="en-US" sz="950" b="1" spc="120" kern="0" dirty="0">
                <a:solidFill>
                  <a:srgbClr val="F2A65A"/>
                </a:solidFill>
                <a:latin typeface="Calibri" pitchFamily="34" charset="0"/>
                <a:ea typeface="Calibri" pitchFamily="34" charset="-122"/>
                <a:cs typeface="Calibri" pitchFamily="34" charset="-120"/>
              </a:rPr>
              <a:t>THE UNIT OF ACTION</a:t>
            </a:r>
            <a:endParaRPr lang="en-US" sz="950" dirty="0"/>
          </a:p>
        </p:txBody>
      </p:sp>
      <p:sp>
        <p:nvSpPr>
          <p:cNvPr id="8" name="Text 5"/>
          <p:cNvSpPr txBox="1"/>
          <p:nvPr/>
        </p:nvSpPr>
        <p:spPr>
          <a:xfrm>
            <a:off x="1417320" y="1883664"/>
            <a:ext cx="2368296" cy="347472"/>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TOOL</a:t>
            </a:r>
            <a:endParaRPr lang="en-US" sz="2200" dirty="0"/>
          </a:p>
        </p:txBody>
      </p:sp>
      <p:sp>
        <p:nvSpPr>
          <p:cNvPr id="9" name="Text 6"/>
          <p:cNvSpPr txBox="1"/>
          <p:nvPr/>
        </p:nvSpPr>
        <p:spPr>
          <a:xfrm>
            <a:off x="758952" y="2414016"/>
            <a:ext cx="3026664" cy="548640"/>
          </a:xfrm>
          <a:prstGeom prst="rect">
            <a:avLst/>
          </a:prstGeom>
          <a:noFill/>
          <a:ln/>
        </p:spPr>
        <p:txBody>
          <a:bodyPr wrap="square" lIns="0" tIns="0" rIns="0" bIns="0" rtlCol="0" anchor="ctr"/>
          <a:lstStyle/>
          <a:p>
            <a:pPr indent="0" marL="0">
              <a:lnSpc>
                <a:spcPct val="110000"/>
              </a:lnSpc>
              <a:buNone/>
            </a:pPr>
            <a:r>
              <a:rPr lang="en-US" sz="1350" dirty="0">
                <a:solidFill>
                  <a:srgbClr val="FFFFFF"/>
                </a:solidFill>
                <a:latin typeface="Calibri" pitchFamily="34" charset="0"/>
                <a:ea typeface="Calibri" pitchFamily="34" charset="-122"/>
                <a:cs typeface="Calibri" pitchFamily="34" charset="-120"/>
              </a:rPr>
              <a:t>One action the model can call.</a:t>
            </a:r>
            <a:endParaRPr lang="en-US" sz="1350" dirty="0"/>
          </a:p>
        </p:txBody>
      </p:sp>
      <p:sp>
        <p:nvSpPr>
          <p:cNvPr id="10" name="Text 7"/>
          <p:cNvSpPr txBox="1"/>
          <p:nvPr/>
        </p:nvSpPr>
        <p:spPr>
          <a:xfrm>
            <a:off x="758952" y="3017520"/>
            <a:ext cx="3026664" cy="1645920"/>
          </a:xfrm>
          <a:prstGeom prst="rect">
            <a:avLst/>
          </a:prstGeom>
          <a:noFill/>
          <a:ln/>
        </p:spPr>
        <p:txBody>
          <a:bodyPr wrap="square" lIns="0" tIns="0" rIns="0" bIns="0" rtlCol="0" anchor="ctr"/>
          <a:lstStyle/>
          <a:p>
            <a:pPr marL="165100" indent="-165100">
              <a:lnSpc>
                <a:spcPct val="105000"/>
              </a:lnSpc>
              <a:spcAft>
                <a:spcPts val="900"/>
              </a:spcAft>
              <a:buSzPct val="100000"/>
              <a:buChar char="▪"/>
            </a:pPr>
            <a:r>
              <a:rPr lang="en-US" sz="1150" dirty="0">
                <a:solidFill>
                  <a:srgbClr val="C5CCDA"/>
                </a:solidFill>
                <a:latin typeface="Calibri" pitchFamily="34" charset="0"/>
                <a:ea typeface="Calibri" pitchFamily="34" charset="-122"/>
                <a:cs typeface="Calibri" pitchFamily="34" charset="-120"/>
              </a:rPr>
              <a:t>A function with a name and a typed input.</a:t>
            </a:r>
            <a:endParaRPr lang="en-US" sz="1150" dirty="0"/>
          </a:p>
          <a:p>
            <a:pPr marL="165100" indent="-165100">
              <a:lnSpc>
                <a:spcPct val="105000"/>
              </a:lnSpc>
              <a:spcAft>
                <a:spcPts val="900"/>
              </a:spcAft>
              <a:buSzPct val="100000"/>
              <a:buChar char="▪"/>
            </a:pPr>
            <a:r>
              <a:rPr lang="en-US" sz="1150" dirty="0">
                <a:solidFill>
                  <a:srgbClr val="C5CCDA"/>
                </a:solidFill>
                <a:latin typeface="Calibri" pitchFamily="34" charset="0"/>
                <a:ea typeface="Calibri" pitchFamily="34" charset="-122"/>
                <a:cs typeface="Calibri" pitchFamily="34" charset="-120"/>
              </a:rPr>
              <a:t>The model decides when to call it. Your code runs it.</a:t>
            </a:r>
            <a:endParaRPr lang="en-US" sz="1150" dirty="0"/>
          </a:p>
          <a:p>
            <a:pPr marL="165100" indent="-165100">
              <a:lnSpc>
                <a:spcPct val="105000"/>
              </a:lnSpc>
              <a:spcAft>
                <a:spcPts val="900"/>
              </a:spcAft>
              <a:buSzPct val="100000"/>
              <a:buChar char="▪"/>
            </a:pPr>
            <a:r>
              <a:rPr lang="en-US" sz="1150" dirty="0">
                <a:solidFill>
                  <a:srgbClr val="C5CCDA"/>
                </a:solidFill>
                <a:latin typeface="Calibri" pitchFamily="34" charset="0"/>
                <a:ea typeface="Calibri" pitchFamily="34" charset="-122"/>
                <a:cs typeface="Calibri" pitchFamily="34" charset="-120"/>
              </a:rPr>
              <a:t>Every tool sits in context every turn, used or not. Tools cost context.</a:t>
            </a:r>
            <a:endParaRPr lang="en-US" sz="1150" dirty="0"/>
          </a:p>
        </p:txBody>
      </p:sp>
      <p:sp>
        <p:nvSpPr>
          <p:cNvPr id="11" name="Shape 8"/>
          <p:cNvSpPr/>
          <p:nvPr/>
        </p:nvSpPr>
        <p:spPr>
          <a:xfrm>
            <a:off x="758952" y="4736592"/>
            <a:ext cx="3026664" cy="384048"/>
          </a:xfrm>
          <a:prstGeom prst="roundRect">
            <a:avLst>
              <a:gd name="adj" fmla="val 14286"/>
            </a:avLst>
          </a:prstGeom>
          <a:solidFill>
            <a:srgbClr val="0A0C12"/>
          </a:solidFill>
          <a:ln/>
        </p:spPr>
      </p:sp>
      <p:sp>
        <p:nvSpPr>
          <p:cNvPr id="12" name="Text 9"/>
          <p:cNvSpPr txBox="1"/>
          <p:nvPr/>
        </p:nvSpPr>
        <p:spPr>
          <a:xfrm>
            <a:off x="758952" y="4736592"/>
            <a:ext cx="3026664" cy="384048"/>
          </a:xfrm>
          <a:prstGeom prst="rect">
            <a:avLst/>
          </a:prstGeom>
          <a:noFill/>
          <a:ln/>
        </p:spPr>
        <p:txBody>
          <a:bodyPr wrap="square" lIns="0" tIns="0" rIns="0" bIns="0" rtlCol="0" anchor="ctr"/>
          <a:lstStyle/>
          <a:p>
            <a:pPr algn="ctr" indent="0" marL="0">
              <a:buNone/>
            </a:pPr>
            <a:r>
              <a:rPr lang="en-US" sz="1000" dirty="0">
                <a:solidFill>
                  <a:srgbClr val="F2A65A"/>
                </a:solidFill>
                <a:latin typeface="Courier New" pitchFamily="34" charset="0"/>
                <a:ea typeface="Courier New" pitchFamily="34" charset="-122"/>
                <a:cs typeface="Courier New" pitchFamily="34" charset="-120"/>
              </a:rPr>
              <a:t>add(2, 2)  -&gt;  4</a:t>
            </a:r>
            <a:endParaRPr lang="en-US" sz="1000" dirty="0"/>
          </a:p>
        </p:txBody>
      </p:sp>
      <p:sp>
        <p:nvSpPr>
          <p:cNvPr id="13" name="Text 10"/>
          <p:cNvSpPr txBox="1"/>
          <p:nvPr/>
        </p:nvSpPr>
        <p:spPr>
          <a:xfrm>
            <a:off x="758952" y="5193792"/>
            <a:ext cx="3026664" cy="256032"/>
          </a:xfrm>
          <a:prstGeom prst="rect">
            <a:avLst/>
          </a:prstGeom>
          <a:noFill/>
          <a:ln/>
        </p:spPr>
        <p:txBody>
          <a:bodyPr wrap="square" lIns="0" tIns="0" rIns="0" bIns="0" rtlCol="0" anchor="ctr"/>
          <a:lstStyle/>
          <a:p>
            <a:pPr indent="0" marL="0">
              <a:buNone/>
            </a:pPr>
            <a:r>
              <a:rPr lang="en-US" sz="1050" i="1" dirty="0">
                <a:solidFill>
                  <a:srgbClr val="6B7382"/>
                </a:solidFill>
                <a:latin typeface="Calibri" pitchFamily="34" charset="0"/>
                <a:ea typeface="Calibri" pitchFamily="34" charset="-122"/>
                <a:cs typeface="Calibri" pitchFamily="34" charset="-120"/>
              </a:rPr>
              <a:t>Answers: what can it do?</a:t>
            </a:r>
            <a:endParaRPr lang="en-US" sz="1050" dirty="0"/>
          </a:p>
        </p:txBody>
      </p:sp>
      <p:sp>
        <p:nvSpPr>
          <p:cNvPr id="14" name="Shape 11"/>
          <p:cNvSpPr/>
          <p:nvPr/>
        </p:nvSpPr>
        <p:spPr>
          <a:xfrm>
            <a:off x="4325112" y="1481328"/>
            <a:ext cx="3538728" cy="4133088"/>
          </a:xfrm>
          <a:prstGeom prst="roundRect">
            <a:avLst>
              <a:gd name="adj" fmla="val 3101"/>
            </a:avLst>
          </a:prstGeom>
          <a:solidFill>
            <a:srgbClr val="1B202C"/>
          </a:solidFill>
          <a:ln/>
          <a:effectLst>
            <a:outerShdw sx="100000" sy="100000" kx="0" ky="0" algn="bl" rotWithShape="0" blurRad="177800" dist="50800" dir="5400000">
              <a:srgbClr val="000000">
                <a:alpha val="45000"/>
              </a:srgbClr>
            </a:outerShdw>
          </a:effectLst>
        </p:spPr>
      </p:sp>
      <p:sp>
        <p:nvSpPr>
          <p:cNvPr id="15" name="Shape 12"/>
          <p:cNvSpPr/>
          <p:nvPr/>
        </p:nvSpPr>
        <p:spPr>
          <a:xfrm>
            <a:off x="4581144" y="1719072"/>
            <a:ext cx="493776" cy="493776"/>
          </a:xfrm>
          <a:prstGeom prst="ellipse">
            <a:avLst/>
          </a:prstGeom>
          <a:solidFill>
            <a:srgbClr val="48C9BE">
              <a:alpha val="18000"/>
            </a:srgbClr>
          </a:solidFill>
          <a:ln/>
        </p:spPr>
      </p:sp>
      <p:pic>
        <p:nvPicPr>
          <p:cNvPr id="16" name="Image 1" descr="preencoded.png">    </p:cNvPr>
          <p:cNvPicPr>
            <a:picLocks noChangeAspect="1"/>
          </p:cNvPicPr>
          <p:nvPr/>
        </p:nvPicPr>
        <p:blipFill>
          <a:blip r:embed="rId2"/>
          <a:stretch>
            <a:fillRect/>
          </a:stretch>
        </p:blipFill>
        <p:spPr>
          <a:xfrm>
            <a:off x="4713732" y="1851660"/>
            <a:ext cx="228600" cy="228600"/>
          </a:xfrm>
          <a:prstGeom prst="rect">
            <a:avLst/>
          </a:prstGeom>
        </p:spPr>
      </p:pic>
      <p:sp>
        <p:nvSpPr>
          <p:cNvPr id="17" name="Text 13"/>
          <p:cNvSpPr txBox="1"/>
          <p:nvPr/>
        </p:nvSpPr>
        <p:spPr>
          <a:xfrm>
            <a:off x="5239512" y="1700784"/>
            <a:ext cx="2368296" cy="201168"/>
          </a:xfrm>
          <a:prstGeom prst="rect">
            <a:avLst/>
          </a:prstGeom>
          <a:noFill/>
          <a:ln/>
        </p:spPr>
        <p:txBody>
          <a:bodyPr wrap="square" lIns="0" tIns="0" rIns="0" bIns="0" rtlCol="0" anchor="ctr"/>
          <a:lstStyle/>
          <a:p>
            <a:pPr indent="0" marL="0">
              <a:buNone/>
            </a:pPr>
            <a:r>
              <a:rPr lang="en-US" sz="950" b="1" spc="120" kern="0" dirty="0">
                <a:solidFill>
                  <a:srgbClr val="48C9BE"/>
                </a:solidFill>
                <a:latin typeface="Calibri" pitchFamily="34" charset="0"/>
                <a:ea typeface="Calibri" pitchFamily="34" charset="-122"/>
                <a:cs typeface="Calibri" pitchFamily="34" charset="-120"/>
              </a:rPr>
              <a:t>THE UNIT OF CONNECTION</a:t>
            </a:r>
            <a:endParaRPr lang="en-US" sz="950" dirty="0"/>
          </a:p>
        </p:txBody>
      </p:sp>
      <p:sp>
        <p:nvSpPr>
          <p:cNvPr id="18" name="Text 14"/>
          <p:cNvSpPr txBox="1"/>
          <p:nvPr/>
        </p:nvSpPr>
        <p:spPr>
          <a:xfrm>
            <a:off x="5239512" y="1883664"/>
            <a:ext cx="2368296" cy="347472"/>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MCP SERVER</a:t>
            </a:r>
            <a:endParaRPr lang="en-US" sz="2200" dirty="0"/>
          </a:p>
        </p:txBody>
      </p:sp>
      <p:sp>
        <p:nvSpPr>
          <p:cNvPr id="19" name="Text 15"/>
          <p:cNvSpPr txBox="1"/>
          <p:nvPr/>
        </p:nvSpPr>
        <p:spPr>
          <a:xfrm>
            <a:off x="4581144" y="2414016"/>
            <a:ext cx="3026664" cy="548640"/>
          </a:xfrm>
          <a:prstGeom prst="rect">
            <a:avLst/>
          </a:prstGeom>
          <a:noFill/>
          <a:ln/>
        </p:spPr>
        <p:txBody>
          <a:bodyPr wrap="square" lIns="0" tIns="0" rIns="0" bIns="0" rtlCol="0" anchor="ctr"/>
          <a:lstStyle/>
          <a:p>
            <a:pPr indent="0" marL="0">
              <a:lnSpc>
                <a:spcPct val="110000"/>
              </a:lnSpc>
              <a:buNone/>
            </a:pPr>
            <a:r>
              <a:rPr lang="en-US" sz="1350" dirty="0">
                <a:solidFill>
                  <a:srgbClr val="FFFFFF"/>
                </a:solidFill>
                <a:latin typeface="Calibri" pitchFamily="34" charset="0"/>
                <a:ea typeface="Calibri" pitchFamily="34" charset="-122"/>
                <a:cs typeface="Calibri" pitchFamily="34" charset="-120"/>
              </a:rPr>
              <a:t>One connection that serves many tools.</a:t>
            </a:r>
            <a:endParaRPr lang="en-US" sz="1350" dirty="0"/>
          </a:p>
        </p:txBody>
      </p:sp>
      <p:sp>
        <p:nvSpPr>
          <p:cNvPr id="20" name="Text 16"/>
          <p:cNvSpPr txBox="1"/>
          <p:nvPr/>
        </p:nvSpPr>
        <p:spPr>
          <a:xfrm>
            <a:off x="4581144" y="3017520"/>
            <a:ext cx="3026664" cy="1645920"/>
          </a:xfrm>
          <a:prstGeom prst="rect">
            <a:avLst/>
          </a:prstGeom>
          <a:noFill/>
          <a:ln/>
        </p:spPr>
        <p:txBody>
          <a:bodyPr wrap="square" lIns="0" tIns="0" rIns="0" bIns="0" rtlCol="0" anchor="ctr"/>
          <a:lstStyle/>
          <a:p>
            <a:pPr marL="165100" indent="-165100">
              <a:lnSpc>
                <a:spcPct val="105000"/>
              </a:lnSpc>
              <a:spcAft>
                <a:spcPts val="900"/>
              </a:spcAft>
              <a:buSzPct val="100000"/>
              <a:buChar char="▪"/>
            </a:pPr>
            <a:r>
              <a:rPr lang="en-US" sz="1150" dirty="0">
                <a:solidFill>
                  <a:srgbClr val="C5CCDA"/>
                </a:solidFill>
                <a:latin typeface="Calibri" pitchFamily="34" charset="0"/>
                <a:ea typeface="Calibri" pitchFamily="34" charset="-122"/>
                <a:cs typeface="Calibri" pitchFamily="34" charset="-120"/>
              </a:rPr>
              <a:t>A program that hands an agent a bundle of tools.</a:t>
            </a:r>
            <a:endParaRPr lang="en-US" sz="1150" dirty="0"/>
          </a:p>
          <a:p>
            <a:pPr marL="165100" indent="-165100">
              <a:lnSpc>
                <a:spcPct val="105000"/>
              </a:lnSpc>
              <a:spcAft>
                <a:spcPts val="900"/>
              </a:spcAft>
              <a:buSzPct val="100000"/>
              <a:buChar char="▪"/>
            </a:pPr>
            <a:r>
              <a:rPr lang="en-US" sz="1150" dirty="0">
                <a:solidFill>
                  <a:srgbClr val="C5CCDA"/>
                </a:solidFill>
                <a:latin typeface="Calibri" pitchFamily="34" charset="0"/>
                <a:ea typeface="Calibri" pitchFamily="34" charset="-122"/>
                <a:cs typeface="Calibri" pitchFamily="34" charset="-120"/>
              </a:rPr>
              <a:t>It speaks one protocol, so any host can connect.</a:t>
            </a:r>
            <a:endParaRPr lang="en-US" sz="1150" dirty="0"/>
          </a:p>
          <a:p>
            <a:pPr marL="165100" indent="-165100">
              <a:lnSpc>
                <a:spcPct val="105000"/>
              </a:lnSpc>
              <a:spcAft>
                <a:spcPts val="900"/>
              </a:spcAft>
              <a:buSzPct val="100000"/>
              <a:buChar char="▪"/>
            </a:pPr>
            <a:r>
              <a:rPr lang="en-US" sz="1150" dirty="0">
                <a:solidFill>
                  <a:srgbClr val="C5CCDA"/>
                </a:solidFill>
                <a:latin typeface="Calibri" pitchFamily="34" charset="0"/>
                <a:ea typeface="Calibri" pitchFamily="34" charset="-122"/>
                <a:cs typeface="Calibri" pitchFamily="34" charset="-120"/>
              </a:rPr>
              <a:t>Write the integration once. Claude, VS Code, and Cursor all use it.</a:t>
            </a:r>
            <a:endParaRPr lang="en-US" sz="1150" dirty="0"/>
          </a:p>
        </p:txBody>
      </p:sp>
      <p:sp>
        <p:nvSpPr>
          <p:cNvPr id="21" name="Shape 17"/>
          <p:cNvSpPr/>
          <p:nvPr/>
        </p:nvSpPr>
        <p:spPr>
          <a:xfrm>
            <a:off x="4581144" y="4736592"/>
            <a:ext cx="3026664" cy="384048"/>
          </a:xfrm>
          <a:prstGeom prst="roundRect">
            <a:avLst>
              <a:gd name="adj" fmla="val 14286"/>
            </a:avLst>
          </a:prstGeom>
          <a:solidFill>
            <a:srgbClr val="0A0C12"/>
          </a:solidFill>
          <a:ln/>
        </p:spPr>
      </p:sp>
      <p:sp>
        <p:nvSpPr>
          <p:cNvPr id="22" name="Text 18"/>
          <p:cNvSpPr txBox="1"/>
          <p:nvPr/>
        </p:nvSpPr>
        <p:spPr>
          <a:xfrm>
            <a:off x="4581144" y="4736592"/>
            <a:ext cx="3026664" cy="384048"/>
          </a:xfrm>
          <a:prstGeom prst="rect">
            <a:avLst/>
          </a:prstGeom>
          <a:noFill/>
          <a:ln/>
        </p:spPr>
        <p:txBody>
          <a:bodyPr wrap="square" lIns="0" tIns="0" rIns="0" bIns="0" rtlCol="0" anchor="ctr"/>
          <a:lstStyle/>
          <a:p>
            <a:pPr algn="ctr" indent="0" marL="0">
              <a:buNone/>
            </a:pPr>
            <a:r>
              <a:rPr lang="en-US" sz="1000" dirty="0">
                <a:solidFill>
                  <a:srgbClr val="48C9BE"/>
                </a:solidFill>
                <a:latin typeface="Courier New" pitchFamily="34" charset="0"/>
                <a:ea typeface="Courier New" pitchFamily="34" charset="-122"/>
                <a:cs typeface="Courier New" pitchFamily="34" charset="-120"/>
              </a:rPr>
              <a:t>math-server  -&gt;  [add, subtract]</a:t>
            </a:r>
            <a:endParaRPr lang="en-US" sz="1000" dirty="0"/>
          </a:p>
        </p:txBody>
      </p:sp>
      <p:sp>
        <p:nvSpPr>
          <p:cNvPr id="23" name="Text 19"/>
          <p:cNvSpPr txBox="1"/>
          <p:nvPr/>
        </p:nvSpPr>
        <p:spPr>
          <a:xfrm>
            <a:off x="4581144" y="5193792"/>
            <a:ext cx="3026664" cy="256032"/>
          </a:xfrm>
          <a:prstGeom prst="rect">
            <a:avLst/>
          </a:prstGeom>
          <a:noFill/>
          <a:ln/>
        </p:spPr>
        <p:txBody>
          <a:bodyPr wrap="square" lIns="0" tIns="0" rIns="0" bIns="0" rtlCol="0" anchor="ctr"/>
          <a:lstStyle/>
          <a:p>
            <a:pPr indent="0" marL="0">
              <a:buNone/>
            </a:pPr>
            <a:r>
              <a:rPr lang="en-US" sz="1050" i="1" dirty="0">
                <a:solidFill>
                  <a:srgbClr val="6B7382"/>
                </a:solidFill>
                <a:latin typeface="Calibri" pitchFamily="34" charset="0"/>
                <a:ea typeface="Calibri" pitchFamily="34" charset="-122"/>
                <a:cs typeface="Calibri" pitchFamily="34" charset="-120"/>
              </a:rPr>
              <a:t>Answers: where do the tools come from?</a:t>
            </a:r>
            <a:endParaRPr lang="en-US" sz="1050" dirty="0"/>
          </a:p>
        </p:txBody>
      </p:sp>
      <p:sp>
        <p:nvSpPr>
          <p:cNvPr id="24" name="Shape 20"/>
          <p:cNvSpPr/>
          <p:nvPr/>
        </p:nvSpPr>
        <p:spPr>
          <a:xfrm>
            <a:off x="8147304" y="1481328"/>
            <a:ext cx="3538728" cy="4133088"/>
          </a:xfrm>
          <a:prstGeom prst="roundRect">
            <a:avLst>
              <a:gd name="adj" fmla="val 3101"/>
            </a:avLst>
          </a:prstGeom>
          <a:solidFill>
            <a:srgbClr val="1B202C"/>
          </a:solidFill>
          <a:ln/>
          <a:effectLst>
            <a:outerShdw sx="100000" sy="100000" kx="0" ky="0" algn="bl" rotWithShape="0" blurRad="177800" dist="50800" dir="5400000">
              <a:srgbClr val="000000">
                <a:alpha val="45000"/>
              </a:srgbClr>
            </a:outerShdw>
          </a:effectLst>
        </p:spPr>
      </p:sp>
      <p:sp>
        <p:nvSpPr>
          <p:cNvPr id="25" name="Shape 21"/>
          <p:cNvSpPr/>
          <p:nvPr/>
        </p:nvSpPr>
        <p:spPr>
          <a:xfrm>
            <a:off x="8403336" y="1719072"/>
            <a:ext cx="493776" cy="493776"/>
          </a:xfrm>
          <a:prstGeom prst="ellipse">
            <a:avLst/>
          </a:prstGeom>
          <a:solidFill>
            <a:srgbClr val="AE8CF5">
              <a:alpha val="18000"/>
            </a:srgbClr>
          </a:solidFill>
          <a:ln/>
        </p:spPr>
      </p:sp>
      <p:pic>
        <p:nvPicPr>
          <p:cNvPr id="26" name="Image 2" descr="preencoded.png">    </p:cNvPr>
          <p:cNvPicPr>
            <a:picLocks noChangeAspect="1"/>
          </p:cNvPicPr>
          <p:nvPr/>
        </p:nvPicPr>
        <p:blipFill>
          <a:blip r:embed="rId3"/>
          <a:stretch>
            <a:fillRect/>
          </a:stretch>
        </p:blipFill>
        <p:spPr>
          <a:xfrm>
            <a:off x="8535924" y="1851660"/>
            <a:ext cx="228600" cy="228600"/>
          </a:xfrm>
          <a:prstGeom prst="rect">
            <a:avLst/>
          </a:prstGeom>
        </p:spPr>
      </p:pic>
      <p:sp>
        <p:nvSpPr>
          <p:cNvPr id="27" name="Text 22"/>
          <p:cNvSpPr txBox="1"/>
          <p:nvPr/>
        </p:nvSpPr>
        <p:spPr>
          <a:xfrm>
            <a:off x="9061704" y="1700784"/>
            <a:ext cx="2368296" cy="201168"/>
          </a:xfrm>
          <a:prstGeom prst="rect">
            <a:avLst/>
          </a:prstGeom>
          <a:noFill/>
          <a:ln/>
        </p:spPr>
        <p:txBody>
          <a:bodyPr wrap="square" lIns="0" tIns="0" rIns="0" bIns="0" rtlCol="0" anchor="ctr"/>
          <a:lstStyle/>
          <a:p>
            <a:pPr indent="0" marL="0">
              <a:buNone/>
            </a:pPr>
            <a:r>
              <a:rPr lang="en-US" sz="950" b="1" spc="120" kern="0" dirty="0">
                <a:solidFill>
                  <a:srgbClr val="AE8CF5"/>
                </a:solidFill>
                <a:latin typeface="Calibri" pitchFamily="34" charset="0"/>
                <a:ea typeface="Calibri" pitchFamily="34" charset="-122"/>
                <a:cs typeface="Calibri" pitchFamily="34" charset="-120"/>
              </a:rPr>
              <a:t>THE UNIT OF KNOW-HOW</a:t>
            </a:r>
            <a:endParaRPr lang="en-US" sz="950" dirty="0"/>
          </a:p>
        </p:txBody>
      </p:sp>
      <p:sp>
        <p:nvSpPr>
          <p:cNvPr id="28" name="Text 23"/>
          <p:cNvSpPr txBox="1"/>
          <p:nvPr/>
        </p:nvSpPr>
        <p:spPr>
          <a:xfrm>
            <a:off x="9061704" y="1883664"/>
            <a:ext cx="2368296" cy="347472"/>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SKILL</a:t>
            </a:r>
            <a:endParaRPr lang="en-US" sz="2200" dirty="0"/>
          </a:p>
        </p:txBody>
      </p:sp>
      <p:sp>
        <p:nvSpPr>
          <p:cNvPr id="29" name="Text 24"/>
          <p:cNvSpPr txBox="1"/>
          <p:nvPr/>
        </p:nvSpPr>
        <p:spPr>
          <a:xfrm>
            <a:off x="8403336" y="2414016"/>
            <a:ext cx="3026664" cy="548640"/>
          </a:xfrm>
          <a:prstGeom prst="rect">
            <a:avLst/>
          </a:prstGeom>
          <a:noFill/>
          <a:ln/>
        </p:spPr>
        <p:txBody>
          <a:bodyPr wrap="square" lIns="0" tIns="0" rIns="0" bIns="0" rtlCol="0" anchor="ctr"/>
          <a:lstStyle/>
          <a:p>
            <a:pPr indent="0" marL="0">
              <a:lnSpc>
                <a:spcPct val="110000"/>
              </a:lnSpc>
              <a:buNone/>
            </a:pPr>
            <a:r>
              <a:rPr lang="en-US" sz="1350" dirty="0">
                <a:solidFill>
                  <a:srgbClr val="FFFFFF"/>
                </a:solidFill>
                <a:latin typeface="Calibri" pitchFamily="34" charset="0"/>
                <a:ea typeface="Calibri" pitchFamily="34" charset="-122"/>
                <a:cs typeface="Calibri" pitchFamily="34" charset="-120"/>
              </a:rPr>
              <a:t>One procedure the model follows every time.</a:t>
            </a:r>
            <a:endParaRPr lang="en-US" sz="1350" dirty="0"/>
          </a:p>
        </p:txBody>
      </p:sp>
      <p:sp>
        <p:nvSpPr>
          <p:cNvPr id="30" name="Text 25"/>
          <p:cNvSpPr txBox="1"/>
          <p:nvPr/>
        </p:nvSpPr>
        <p:spPr>
          <a:xfrm>
            <a:off x="8403336" y="3017520"/>
            <a:ext cx="3026664" cy="1645920"/>
          </a:xfrm>
          <a:prstGeom prst="rect">
            <a:avLst/>
          </a:prstGeom>
          <a:noFill/>
          <a:ln/>
        </p:spPr>
        <p:txBody>
          <a:bodyPr wrap="square" lIns="0" tIns="0" rIns="0" bIns="0" rtlCol="0" anchor="ctr"/>
          <a:lstStyle/>
          <a:p>
            <a:pPr marL="165100" indent="-165100">
              <a:lnSpc>
                <a:spcPct val="105000"/>
              </a:lnSpc>
              <a:spcAft>
                <a:spcPts val="900"/>
              </a:spcAft>
              <a:buSzPct val="100000"/>
              <a:buChar char="▪"/>
            </a:pPr>
            <a:r>
              <a:rPr lang="en-US" sz="1150" dirty="0">
                <a:solidFill>
                  <a:srgbClr val="C5CCDA"/>
                </a:solidFill>
                <a:latin typeface="Calibri" pitchFamily="34" charset="0"/>
                <a:ea typeface="Calibri" pitchFamily="34" charset="-122"/>
                <a:cs typeface="Calibri" pitchFamily="34" charset="-120"/>
              </a:rPr>
              <a:t>A folder: SKILL.md, plus scripts and notes if it needs them.</a:t>
            </a:r>
            <a:endParaRPr lang="en-US" sz="1150" dirty="0"/>
          </a:p>
          <a:p>
            <a:pPr marL="165100" indent="-165100">
              <a:lnSpc>
                <a:spcPct val="105000"/>
              </a:lnSpc>
              <a:spcAft>
                <a:spcPts val="900"/>
              </a:spcAft>
              <a:buSzPct val="100000"/>
              <a:buChar char="▪"/>
            </a:pPr>
            <a:r>
              <a:rPr lang="en-US" sz="1150" dirty="0">
                <a:solidFill>
                  <a:srgbClr val="C5CCDA"/>
                </a:solidFill>
                <a:latin typeface="Calibri" pitchFamily="34" charset="0"/>
                <a:ea typeface="Calibri" pitchFamily="34" charset="-122"/>
                <a:cs typeface="Calibri" pitchFamily="34" charset="-120"/>
              </a:rPr>
              <a:t>The name is always loaded. The body loads when the task matches.</a:t>
            </a:r>
            <a:endParaRPr lang="en-US" sz="1150" dirty="0"/>
          </a:p>
          <a:p>
            <a:pPr marL="165100" indent="-165100">
              <a:lnSpc>
                <a:spcPct val="105000"/>
              </a:lnSpc>
              <a:spcAft>
                <a:spcPts val="900"/>
              </a:spcAft>
              <a:buSzPct val="100000"/>
              <a:buChar char="▪"/>
            </a:pPr>
            <a:r>
              <a:rPr lang="en-US" sz="1150" dirty="0">
                <a:solidFill>
                  <a:srgbClr val="C5CCDA"/>
                </a:solidFill>
                <a:latin typeface="Calibri" pitchFamily="34" charset="0"/>
                <a:ea typeface="Calibri" pitchFamily="34" charset="-122"/>
                <a:cs typeface="Calibri" pitchFamily="34" charset="-120"/>
              </a:rPr>
              <a:t>It adds no new power. It teaches how the work is done here.</a:t>
            </a:r>
            <a:endParaRPr lang="en-US" sz="1150" dirty="0"/>
          </a:p>
        </p:txBody>
      </p:sp>
      <p:sp>
        <p:nvSpPr>
          <p:cNvPr id="31" name="Shape 26"/>
          <p:cNvSpPr/>
          <p:nvPr/>
        </p:nvSpPr>
        <p:spPr>
          <a:xfrm>
            <a:off x="8403336" y="4736592"/>
            <a:ext cx="3026664" cy="384048"/>
          </a:xfrm>
          <a:prstGeom prst="roundRect">
            <a:avLst>
              <a:gd name="adj" fmla="val 14286"/>
            </a:avLst>
          </a:prstGeom>
          <a:solidFill>
            <a:srgbClr val="0A0C12"/>
          </a:solidFill>
          <a:ln/>
        </p:spPr>
      </p:sp>
      <p:sp>
        <p:nvSpPr>
          <p:cNvPr id="32" name="Text 27"/>
          <p:cNvSpPr txBox="1"/>
          <p:nvPr/>
        </p:nvSpPr>
        <p:spPr>
          <a:xfrm>
            <a:off x="8403336" y="4736592"/>
            <a:ext cx="3026664" cy="384048"/>
          </a:xfrm>
          <a:prstGeom prst="rect">
            <a:avLst/>
          </a:prstGeom>
          <a:noFill/>
          <a:ln/>
        </p:spPr>
        <p:txBody>
          <a:bodyPr wrap="square" lIns="0" tIns="0" rIns="0" bIns="0" rtlCol="0" anchor="ctr"/>
          <a:lstStyle/>
          <a:p>
            <a:pPr algn="ctr" indent="0" marL="0">
              <a:buNone/>
            </a:pPr>
            <a:r>
              <a:rPr lang="en-US" sz="1000" dirty="0">
                <a:solidFill>
                  <a:srgbClr val="AE8CF5"/>
                </a:solidFill>
                <a:latin typeface="Courier New" pitchFamily="34" charset="0"/>
                <a:ea typeface="Courier New" pitchFamily="34" charset="-122"/>
                <a:cs typeface="Courier New" pitchFamily="34" charset="-120"/>
              </a:rPr>
              <a:t>rounding/SKILL.md  -&gt;  round half up</a:t>
            </a:r>
            <a:endParaRPr lang="en-US" sz="1000" dirty="0"/>
          </a:p>
        </p:txBody>
      </p:sp>
      <p:sp>
        <p:nvSpPr>
          <p:cNvPr id="33" name="Text 28"/>
          <p:cNvSpPr txBox="1"/>
          <p:nvPr/>
        </p:nvSpPr>
        <p:spPr>
          <a:xfrm>
            <a:off x="8403336" y="5193792"/>
            <a:ext cx="3026664" cy="256032"/>
          </a:xfrm>
          <a:prstGeom prst="rect">
            <a:avLst/>
          </a:prstGeom>
          <a:noFill/>
          <a:ln/>
        </p:spPr>
        <p:txBody>
          <a:bodyPr wrap="square" lIns="0" tIns="0" rIns="0" bIns="0" rtlCol="0" anchor="ctr"/>
          <a:lstStyle/>
          <a:p>
            <a:pPr indent="0" marL="0">
              <a:buNone/>
            </a:pPr>
            <a:r>
              <a:rPr lang="en-US" sz="1050" i="1" dirty="0">
                <a:solidFill>
                  <a:srgbClr val="6B7382"/>
                </a:solidFill>
                <a:latin typeface="Calibri" pitchFamily="34" charset="0"/>
                <a:ea typeface="Calibri" pitchFamily="34" charset="-122"/>
                <a:cs typeface="Calibri" pitchFamily="34" charset="-120"/>
              </a:rPr>
              <a:t>Answers: how should it be done?</a:t>
            </a:r>
            <a:endParaRPr lang="en-US" sz="1050" dirty="0"/>
          </a:p>
        </p:txBody>
      </p:sp>
      <p:sp>
        <p:nvSpPr>
          <p:cNvPr id="34" name="Shape 29"/>
          <p:cNvSpPr/>
          <p:nvPr/>
        </p:nvSpPr>
        <p:spPr>
          <a:xfrm>
            <a:off x="502920" y="5897880"/>
            <a:ext cx="11183112" cy="548640"/>
          </a:xfrm>
          <a:prstGeom prst="roundRect">
            <a:avLst>
              <a:gd name="adj" fmla="val 16667"/>
            </a:avLst>
          </a:prstGeom>
          <a:solidFill>
            <a:srgbClr val="1B202C">
              <a:alpha val="60000"/>
            </a:srgbClr>
          </a:solidFill>
          <a:ln/>
        </p:spPr>
      </p:sp>
      <p:sp>
        <p:nvSpPr>
          <p:cNvPr id="35" name="Text 30"/>
          <p:cNvSpPr txBox="1"/>
          <p:nvPr/>
        </p:nvSpPr>
        <p:spPr>
          <a:xfrm>
            <a:off x="502920" y="5897880"/>
            <a:ext cx="11183112" cy="548640"/>
          </a:xfrm>
          <a:prstGeom prst="rect">
            <a:avLst/>
          </a:prstGeom>
          <a:noFill/>
          <a:ln/>
        </p:spPr>
        <p:txBody>
          <a:bodyPr wrap="square" lIns="0" tIns="0" rIns="0" bIns="0" rtlCol="0" anchor="ctr"/>
          <a:lstStyle/>
          <a:p>
            <a:pPr algn="ctr" indent="0" marL="0">
              <a:buNone/>
            </a:pPr>
            <a:r>
              <a:rPr lang="en-US" sz="1400" b="1" dirty="0">
                <a:solidFill>
                  <a:srgbClr val="48C9BE"/>
                </a:solidFill>
                <a:latin typeface="Calibri" pitchFamily="34" charset="0"/>
                <a:ea typeface="Calibri" pitchFamily="34" charset="-122"/>
                <a:cs typeface="Calibri" pitchFamily="34" charset="-120"/>
              </a:rPr>
              <a:t>MCP servers connect. </a:t>
            </a:r>
            <a:pPr algn="ctr" indent="0" marL="0">
              <a:buNone/>
            </a:pPr>
            <a:r>
              <a:rPr lang="en-US" sz="1400" b="1" dirty="0">
                <a:solidFill>
                  <a:srgbClr val="F2A65A"/>
                </a:solidFill>
                <a:latin typeface="Calibri" pitchFamily="34" charset="0"/>
                <a:ea typeface="Calibri" pitchFamily="34" charset="-122"/>
                <a:cs typeface="Calibri" pitchFamily="34" charset="-120"/>
              </a:rPr>
              <a:t>Tools act. </a:t>
            </a:r>
            <a:pPr algn="ctr" indent="0" marL="0">
              <a:buNone/>
            </a:pPr>
            <a:r>
              <a:rPr lang="en-US" sz="1400" b="1" dirty="0">
                <a:solidFill>
                  <a:srgbClr val="AE8CF5"/>
                </a:solidFill>
                <a:latin typeface="Calibri" pitchFamily="34" charset="0"/>
                <a:ea typeface="Calibri" pitchFamily="34" charset="-122"/>
                <a:cs typeface="Calibri" pitchFamily="34" charset="-120"/>
              </a:rPr>
              <a:t>Skills decide how and when. </a:t>
            </a:r>
            <a:pPr algn="ctr" indent="0" marL="0">
              <a:buNone/>
            </a:pPr>
            <a:r>
              <a:rPr lang="en-US" sz="1400" dirty="0">
                <a:solidFill>
                  <a:srgbClr val="C5CCDA"/>
                </a:solidFill>
                <a:latin typeface="Calibri" pitchFamily="34" charset="0"/>
                <a:ea typeface="Calibri" pitchFamily="34" charset="-122"/>
                <a:cs typeface="Calibri" pitchFamily="34" charset="-120"/>
              </a:rPr>
              <a:t>Most real work uses all three at once.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
    <p:bg>
      <p:bgPr>
        <a:solidFill>
          <a:srgbClr val="0B1220"/>
        </a:solidFill>
      </p:bgPr>
    </p:bg>
    <p:spTree>
      <p:nvGrpSpPr>
        <p:cNvPr id="1" name=""/>
        <p:cNvGrpSpPr/>
        <p:nvPr/>
      </p:nvGrpSpPr>
      <p:grpSpPr>
        <a:xfrm>
          <a:off x="0" y="0"/>
          <a:ext cx="0" cy="0"/>
          <a:chOff x="0" y="0"/>
          <a:chExt cx="0" cy="0"/>
        </a:xfrm>
      </p:grpSpPr>
      <p:sp>
        <p:nvSpPr>
          <p:cNvPr id="2" name="Text 0"/>
          <p:cNvSpPr txBox="1"/>
          <p:nvPr/>
        </p:nvSpPr>
        <p:spPr>
          <a:xfrm>
            <a:off x="502920" y="237744"/>
            <a:ext cx="7772400" cy="237744"/>
          </a:xfrm>
          <a:prstGeom prst="rect">
            <a:avLst/>
          </a:prstGeom>
          <a:noFill/>
          <a:ln/>
        </p:spPr>
        <p:txBody>
          <a:bodyPr wrap="square" lIns="0" tIns="0" rIns="0" bIns="0" rtlCol="0" anchor="ctr"/>
          <a:lstStyle/>
          <a:p>
            <a:pPr indent="0" marL="0">
              <a:buNone/>
            </a:pPr>
            <a:r>
              <a:rPr lang="en-US" sz="1150" b="1" spc="250" kern="0" dirty="0">
                <a:solidFill>
                  <a:srgbClr val="E08A1E"/>
                </a:solidFill>
                <a:latin typeface="Calibri" pitchFamily="34" charset="0"/>
                <a:ea typeface="Calibri" pitchFamily="34" charset="-122"/>
                <a:cs typeface="Calibri" pitchFamily="34" charset="-120"/>
              </a:rPr>
              <a:t>SECTION ONE  ·  NIST AND AI AGENTS</a:t>
            </a:r>
            <a:endParaRPr lang="en-US" sz="1150" dirty="0"/>
          </a:p>
        </p:txBody>
      </p:sp>
      <p:sp>
        <p:nvSpPr>
          <p:cNvPr id="3" name="Text 1"/>
          <p:cNvSpPr txBox="1"/>
          <p:nvPr/>
        </p:nvSpPr>
        <p:spPr>
          <a:xfrm>
            <a:off x="502920" y="475488"/>
            <a:ext cx="8778240" cy="402336"/>
          </a:xfrm>
          <a:prstGeom prst="rect">
            <a:avLst/>
          </a:prstGeom>
          <a:noFill/>
          <a:ln/>
        </p:spPr>
        <p:txBody>
          <a:bodyPr wrap="square" lIns="0" tIns="0" rIns="0" bIns="0" rtlCol="0" anchor="ctr"/>
          <a:lstStyle/>
          <a:p>
            <a:pPr indent="0" marL="0">
              <a:buNone/>
            </a:pPr>
            <a:r>
              <a:rPr lang="en-US" sz="2400" b="1" dirty="0">
                <a:solidFill>
                  <a:srgbClr val="E9ECF2"/>
                </a:solidFill>
                <a:latin typeface="Cambria" pitchFamily="34" charset="0"/>
                <a:ea typeface="Cambria" pitchFamily="34" charset="-122"/>
                <a:cs typeface="Cambria" pitchFamily="34" charset="-120"/>
              </a:rPr>
              <a:t>Why Aren't Agents You?</a:t>
            </a:r>
            <a:endParaRPr lang="en-US" sz="2400" dirty="0"/>
          </a:p>
        </p:txBody>
      </p:sp>
      <p:sp>
        <p:nvSpPr>
          <p:cNvPr id="4" name="Shape 2"/>
          <p:cNvSpPr/>
          <p:nvPr/>
        </p:nvSpPr>
        <p:spPr>
          <a:xfrm>
            <a:off x="9464040" y="548640"/>
            <a:ext cx="2240280" cy="420624"/>
          </a:xfrm>
          <a:prstGeom prst="roundRect">
            <a:avLst>
              <a:gd name="adj" fmla="val 13043"/>
            </a:avLst>
          </a:prstGeom>
          <a:solidFill>
            <a:srgbClr val="2E2416"/>
          </a:solidFill>
          <a:ln w="12700">
            <a:solidFill>
              <a:srgbClr val="5C4A22"/>
            </a:solidFill>
            <a:prstDash val="solid"/>
          </a:ln>
        </p:spPr>
      </p:sp>
      <p:sp>
        <p:nvSpPr>
          <p:cNvPr id="5" name="Text 3"/>
          <p:cNvSpPr txBox="1"/>
          <p:nvPr/>
        </p:nvSpPr>
        <p:spPr>
          <a:xfrm>
            <a:off x="9464040" y="548640"/>
            <a:ext cx="2240280" cy="420624"/>
          </a:xfrm>
          <a:prstGeom prst="rect">
            <a:avLst/>
          </a:prstGeom>
          <a:noFill/>
          <a:ln/>
        </p:spPr>
        <p:txBody>
          <a:bodyPr wrap="square" lIns="0" tIns="0" rIns="0" bIns="0" rtlCol="0" anchor="ctr"/>
          <a:lstStyle/>
          <a:p>
            <a:pPr algn="ctr" indent="0" marL="0">
              <a:buNone/>
            </a:pPr>
            <a:r>
              <a:rPr lang="en-US" sz="1150" b="1" dirty="0">
                <a:solidFill>
                  <a:srgbClr val="E08A1E"/>
                </a:solidFill>
                <a:latin typeface="Calibri" pitchFamily="34" charset="0"/>
                <a:ea typeface="Calibri" pitchFamily="34" charset="-122"/>
                <a:cs typeface="Calibri" pitchFamily="34" charset="-120"/>
              </a:rPr>
              <a:t>Status as of Sept 2026</a:t>
            </a:r>
            <a:endParaRPr lang="en-US" sz="1150" dirty="0"/>
          </a:p>
        </p:txBody>
      </p:sp>
      <p:sp>
        <p:nvSpPr>
          <p:cNvPr id="6" name="Shape 4"/>
          <p:cNvSpPr/>
          <p:nvPr/>
        </p:nvSpPr>
        <p:spPr>
          <a:xfrm>
            <a:off x="502920" y="1170432"/>
            <a:ext cx="3977640" cy="1938528"/>
          </a:xfrm>
          <a:prstGeom prst="roundRect">
            <a:avLst>
              <a:gd name="adj" fmla="val 2358"/>
            </a:avLst>
          </a:prstGeom>
          <a:solidFill>
            <a:srgbClr val="1E2532"/>
          </a:solidFill>
          <a:ln w="12700">
            <a:solidFill>
              <a:srgbClr val="273040"/>
            </a:solidFill>
            <a:prstDash val="solid"/>
          </a:ln>
        </p:spPr>
      </p:sp>
      <p:sp>
        <p:nvSpPr>
          <p:cNvPr id="7" name="Shape 5"/>
          <p:cNvSpPr/>
          <p:nvPr/>
        </p:nvSpPr>
        <p:spPr>
          <a:xfrm>
            <a:off x="740664" y="1417320"/>
            <a:ext cx="137160" cy="137160"/>
          </a:xfrm>
          <a:prstGeom prst="ellipse">
            <a:avLst/>
          </a:prstGeom>
          <a:solidFill>
            <a:srgbClr val="E08A1E"/>
          </a:solidFill>
          <a:ln w="12700">
            <a:solidFill>
              <a:srgbClr val="E08A1E"/>
            </a:solidFill>
            <a:prstDash val="solid"/>
          </a:ln>
        </p:spPr>
      </p:sp>
      <p:sp>
        <p:nvSpPr>
          <p:cNvPr id="8" name="Text 6"/>
          <p:cNvSpPr txBox="1"/>
          <p:nvPr/>
        </p:nvSpPr>
        <p:spPr>
          <a:xfrm>
            <a:off x="978408" y="1353312"/>
            <a:ext cx="3319272" cy="274320"/>
          </a:xfrm>
          <a:prstGeom prst="rect">
            <a:avLst/>
          </a:prstGeom>
          <a:noFill/>
          <a:ln/>
        </p:spPr>
        <p:txBody>
          <a:bodyPr wrap="square" lIns="0" tIns="0" rIns="0" bIns="0" rtlCol="0" anchor="ctr"/>
          <a:lstStyle/>
          <a:p>
            <a:pPr indent="0" marL="0">
              <a:buNone/>
            </a:pPr>
            <a:r>
              <a:rPr lang="en-US" sz="1350" b="1" spc="120" kern="0" dirty="0">
                <a:solidFill>
                  <a:srgbClr val="E9ECF2"/>
                </a:solidFill>
                <a:latin typeface="Calibri" pitchFamily="34" charset="0"/>
                <a:ea typeface="Calibri" pitchFamily="34" charset="-122"/>
                <a:cs typeface="Calibri" pitchFamily="34" charset="-120"/>
              </a:rPr>
              <a:t>WHO NIST IS</a:t>
            </a:r>
            <a:endParaRPr lang="en-US" sz="1350" dirty="0"/>
          </a:p>
        </p:txBody>
      </p:sp>
      <p:sp>
        <p:nvSpPr>
          <p:cNvPr id="9" name="Text 7"/>
          <p:cNvSpPr txBox="1"/>
          <p:nvPr/>
        </p:nvSpPr>
        <p:spPr>
          <a:xfrm>
            <a:off x="758952" y="1737360"/>
            <a:ext cx="3465576" cy="1225296"/>
          </a:xfrm>
          <a:prstGeom prst="rect">
            <a:avLst/>
          </a:prstGeom>
          <a:noFill/>
          <a:ln/>
        </p:spPr>
        <p:txBody>
          <a:bodyPr wrap="square" lIns="0" tIns="0" rIns="0" bIns="0" rtlCol="0" anchor="t"/>
          <a:lstStyle/>
          <a:p>
            <a:pPr indent="0" marL="0">
              <a:lnSpc>
                <a:spcPts val="1600"/>
              </a:lnSpc>
              <a:spcAft>
                <a:spcPts val="600"/>
              </a:spcAft>
              <a:buNone/>
            </a:pPr>
            <a:r>
              <a:rPr lang="en-US" sz="1150" b="1" dirty="0">
                <a:solidFill>
                  <a:srgbClr val="E9ECF2"/>
                </a:solidFill>
                <a:latin typeface="Calibri" pitchFamily="34" charset="0"/>
                <a:ea typeface="Calibri" pitchFamily="34" charset="-122"/>
                <a:cs typeface="Calibri" pitchFamily="34" charset="-120"/>
              </a:rPr>
              <a:t>Standards, not law. </a:t>
            </a:r>
            <a:pPr indent="0" marL="0">
              <a:lnSpc>
                <a:spcPts val="1600"/>
              </a:lnSpc>
              <a:spcAft>
                <a:spcPts val="600"/>
              </a:spcAft>
              <a:buNone/>
            </a:pPr>
            <a:r>
              <a:rPr lang="en-US" sz="1150" dirty="0">
                <a:solidFill>
                  <a:srgbClr val="9AA5B8"/>
                </a:solidFill>
                <a:latin typeface="Calibri" pitchFamily="34" charset="0"/>
                <a:ea typeface="Calibri" pitchFamily="34" charset="-122"/>
                <a:cs typeface="Calibri" pitchFamily="34" charset="-120"/>
              </a:rPr>
              <a:t>A U.S. Commerce agency. Its guidance turns into requirements through FedRAMP, contracts, and audits.</a:t>
            </a:r>
            <a:endParaRPr lang="en-US" sz="1150" dirty="0"/>
          </a:p>
          <a:p>
            <a:pPr indent="0" marL="0">
              <a:lnSpc>
                <a:spcPts val="1600"/>
              </a:lnSpc>
              <a:spcAft>
                <a:spcPts val="600"/>
              </a:spcAft>
              <a:buNone/>
            </a:pPr>
            <a:r>
              <a:rPr lang="en-US" sz="1150" b="1" dirty="0">
                <a:solidFill>
                  <a:srgbClr val="E9ECF2"/>
                </a:solidFill>
                <a:latin typeface="Calibri" pitchFamily="34" charset="0"/>
                <a:ea typeface="Calibri" pitchFamily="34" charset="-122"/>
                <a:cs typeface="Calibri" pitchFamily="34" charset="-120"/>
              </a:rPr>
              <a:t>CAISI writes the agent rules. </a:t>
            </a:r>
            <a:pPr indent="0" marL="0">
              <a:lnSpc>
                <a:spcPts val="1600"/>
              </a:lnSpc>
              <a:spcAft>
                <a:spcPts val="600"/>
              </a:spcAft>
              <a:buNone/>
            </a:pPr>
            <a:r>
              <a:rPr lang="en-US" sz="1150" dirty="0">
                <a:solidFill>
                  <a:srgbClr val="9AA5B8"/>
                </a:solidFill>
                <a:latin typeface="Calibri" pitchFamily="34" charset="0"/>
                <a:ea typeface="Calibri" pitchFamily="34" charset="-122"/>
                <a:cs typeface="Calibri" pitchFamily="34" charset="-120"/>
              </a:rPr>
              <a:t>Its AI Agent Standards Initiative launched Feb 2026.</a:t>
            </a:r>
            <a:endParaRPr lang="en-US" sz="1150" dirty="0"/>
          </a:p>
        </p:txBody>
      </p:sp>
      <p:sp>
        <p:nvSpPr>
          <p:cNvPr id="10" name="Shape 8"/>
          <p:cNvSpPr/>
          <p:nvPr/>
        </p:nvSpPr>
        <p:spPr>
          <a:xfrm>
            <a:off x="4754880" y="1170432"/>
            <a:ext cx="6949440" cy="1938528"/>
          </a:xfrm>
          <a:prstGeom prst="roundRect">
            <a:avLst>
              <a:gd name="adj" fmla="val 2358"/>
            </a:avLst>
          </a:prstGeom>
          <a:solidFill>
            <a:srgbClr val="1E2532"/>
          </a:solidFill>
          <a:ln w="12700">
            <a:solidFill>
              <a:srgbClr val="273040"/>
            </a:solidFill>
            <a:prstDash val="solid"/>
          </a:ln>
        </p:spPr>
      </p:sp>
      <p:sp>
        <p:nvSpPr>
          <p:cNvPr id="11" name="Shape 9"/>
          <p:cNvSpPr/>
          <p:nvPr/>
        </p:nvSpPr>
        <p:spPr>
          <a:xfrm>
            <a:off x="4992624" y="1417320"/>
            <a:ext cx="137160" cy="137160"/>
          </a:xfrm>
          <a:prstGeom prst="ellipse">
            <a:avLst/>
          </a:prstGeom>
          <a:solidFill>
            <a:srgbClr val="E08A1E"/>
          </a:solidFill>
          <a:ln w="12700">
            <a:solidFill>
              <a:srgbClr val="E08A1E"/>
            </a:solidFill>
            <a:prstDash val="solid"/>
          </a:ln>
        </p:spPr>
      </p:sp>
      <p:sp>
        <p:nvSpPr>
          <p:cNvPr id="12" name="Text 10"/>
          <p:cNvSpPr txBox="1"/>
          <p:nvPr/>
        </p:nvSpPr>
        <p:spPr>
          <a:xfrm>
            <a:off x="5230368" y="1353312"/>
            <a:ext cx="6291072" cy="274320"/>
          </a:xfrm>
          <a:prstGeom prst="rect">
            <a:avLst/>
          </a:prstGeom>
          <a:noFill/>
          <a:ln/>
        </p:spPr>
        <p:txBody>
          <a:bodyPr wrap="square" lIns="0" tIns="0" rIns="0" bIns="0" rtlCol="0" anchor="ctr"/>
          <a:lstStyle/>
          <a:p>
            <a:pPr indent="0" marL="0">
              <a:buNone/>
            </a:pPr>
            <a:r>
              <a:rPr lang="en-US" sz="1350" b="1" spc="120" kern="0" dirty="0">
                <a:solidFill>
                  <a:srgbClr val="E9ECF2"/>
                </a:solidFill>
                <a:latin typeface="Calibri" pitchFamily="34" charset="0"/>
                <a:ea typeface="Calibri" pitchFamily="34" charset="-122"/>
                <a:cs typeface="Calibri" pitchFamily="34" charset="-120"/>
              </a:rPr>
              <a:t>WHAT “FIRST-CLASS AGENTS” MEANS</a:t>
            </a:r>
            <a:endParaRPr lang="en-US" sz="1350" dirty="0"/>
          </a:p>
        </p:txBody>
      </p:sp>
      <p:sp>
        <p:nvSpPr>
          <p:cNvPr id="13" name="Text 11"/>
          <p:cNvSpPr txBox="1"/>
          <p:nvPr/>
        </p:nvSpPr>
        <p:spPr>
          <a:xfrm>
            <a:off x="5230368" y="1609344"/>
            <a:ext cx="6291072" cy="219456"/>
          </a:xfrm>
          <a:prstGeom prst="rect">
            <a:avLst/>
          </a:prstGeom>
          <a:noFill/>
          <a:ln/>
        </p:spPr>
        <p:txBody>
          <a:bodyPr wrap="square" lIns="0" tIns="0" rIns="0" bIns="0" rtlCol="0" anchor="ctr"/>
          <a:lstStyle/>
          <a:p>
            <a:pPr indent="0" marL="0">
              <a:buNone/>
            </a:pPr>
            <a:r>
              <a:rPr b="1" lang="en-US" sz="1050" i="1" dirty="0">
                <a:solidFill>
                  <a:srgbClr val="E08A1E"/>
                </a:solidFill>
                <a:latin typeface="Calibri" pitchFamily="34" charset="0"/>
                <a:ea typeface="Calibri" pitchFamily="34" charset="-122"/>
                <a:cs typeface="Calibri" pitchFamily="34" charset="-120"/>
              </a:rPr>
              <a:t>NIST's framing: an agent is an identity in your system, not a feature of an app</a:t>
            </a:r>
            <a:endParaRPr lang="en-US" sz="1050" dirty="0"/>
          </a:p>
        </p:txBody>
      </p:sp>
      <p:sp>
        <p:nvSpPr>
          <p:cNvPr id="14" name="Text 12"/>
          <p:cNvSpPr txBox="1"/>
          <p:nvPr/>
        </p:nvSpPr>
        <p:spPr>
          <a:xfrm>
            <a:off x="5010912" y="1901952"/>
            <a:ext cx="6437376" cy="1060704"/>
          </a:xfrm>
          <a:prstGeom prst="rect">
            <a:avLst/>
          </a:prstGeom>
          <a:noFill/>
          <a:ln/>
        </p:spPr>
        <p:txBody>
          <a:bodyPr wrap="square" lIns="0" tIns="0" rIns="0" bIns="0" rtlCol="0" anchor="t"/>
          <a:lstStyle/>
          <a:p>
            <a:pPr indent="0" marL="0">
              <a:lnSpc>
                <a:spcPts val="1500"/>
              </a:lnSpc>
              <a:spcAft>
                <a:spcPts val="300"/>
              </a:spcAft>
              <a:buNone/>
            </a:pPr>
            <a:r>
              <a:rPr lang="en-US" sz="1150" b="1" dirty="0">
                <a:solidFill>
                  <a:srgbClr val="E9ECF2"/>
                </a:solidFill>
                <a:latin typeface="Calibri" pitchFamily="34" charset="0"/>
                <a:ea typeface="Calibri" pitchFamily="34" charset="-122"/>
                <a:cs typeface="Calibri" pitchFamily="34" charset="-120"/>
              </a:rPr>
              <a:t>Its own identity. </a:t>
            </a:r>
            <a:pPr indent="0" marL="0">
              <a:lnSpc>
                <a:spcPts val="1500"/>
              </a:lnSpc>
              <a:spcAft>
                <a:spcPts val="300"/>
              </a:spcAft>
              <a:buNone/>
            </a:pPr>
            <a:r>
              <a:rPr lang="en-US" sz="1150" dirty="0">
                <a:solidFill>
                  <a:srgbClr val="9AA5B8"/>
                </a:solidFill>
                <a:latin typeface="Calibri" pitchFamily="34" charset="0"/>
                <a:ea typeface="Calibri" pitchFamily="34" charset="-122"/>
                <a:cs typeface="Calibri" pitchFamily="34" charset="-120"/>
              </a:rPr>
              <a:t>Unique ID, credentials, entitlements, bound to the user or system operating it.</a:t>
            </a:r>
            <a:endParaRPr lang="en-US" sz="1150" dirty="0"/>
          </a:p>
          <a:p>
            <a:pPr indent="0" marL="0">
              <a:lnSpc>
                <a:spcPts val="1500"/>
              </a:lnSpc>
              <a:spcAft>
                <a:spcPts val="300"/>
              </a:spcAft>
              <a:buNone/>
            </a:pPr>
            <a:r>
              <a:rPr lang="en-US" sz="1150" b="1" dirty="0">
                <a:solidFill>
                  <a:srgbClr val="E9ECF2"/>
                </a:solidFill>
                <a:latin typeface="Calibri" pitchFamily="34" charset="0"/>
                <a:ea typeface="Calibri" pitchFamily="34" charset="-122"/>
                <a:cs typeface="Calibri" pitchFamily="34" charset="-120"/>
              </a:rPr>
              <a:t>No borrowed logins. </a:t>
            </a:r>
            <a:pPr indent="0" marL="0">
              <a:lnSpc>
                <a:spcPts val="1500"/>
              </a:lnSpc>
              <a:spcAft>
                <a:spcPts val="300"/>
              </a:spcAft>
              <a:buNone/>
            </a:pPr>
            <a:r>
              <a:rPr lang="en-US" sz="1150" dirty="0">
                <a:solidFill>
                  <a:srgbClr val="9AA5B8"/>
                </a:solidFill>
                <a:latin typeface="Calibri" pitchFamily="34" charset="0"/>
                <a:ea typeface="Calibri" pitchFamily="34" charset="-122"/>
                <a:cs typeface="Calibri" pitchFamily="34" charset="-120"/>
              </a:rPr>
              <a:t>Short-lived credentials replace static API keys and shared service accounts.</a:t>
            </a:r>
            <a:endParaRPr lang="en-US" sz="1150" dirty="0"/>
          </a:p>
          <a:p>
            <a:pPr indent="0" marL="0">
              <a:lnSpc>
                <a:spcPts val="1500"/>
              </a:lnSpc>
              <a:spcAft>
                <a:spcPts val="300"/>
              </a:spcAft>
              <a:buNone/>
            </a:pPr>
            <a:r>
              <a:rPr lang="en-US" sz="1150" b="1" dirty="0">
                <a:solidFill>
                  <a:srgbClr val="E9ECF2"/>
                </a:solidFill>
                <a:latin typeface="Calibri" pitchFamily="34" charset="0"/>
                <a:ea typeface="Calibri" pitchFamily="34" charset="-122"/>
                <a:cs typeface="Calibri" pitchFamily="34" charset="-120"/>
              </a:rPr>
              <a:t>Scoped authorization. </a:t>
            </a:r>
            <a:pPr indent="0" marL="0">
              <a:lnSpc>
                <a:spcPts val="1500"/>
              </a:lnSpc>
              <a:spcAft>
                <a:spcPts val="300"/>
              </a:spcAft>
              <a:buNone/>
            </a:pPr>
            <a:r>
              <a:rPr lang="en-US" sz="1150" dirty="0">
                <a:solidFill>
                  <a:srgbClr val="9AA5B8"/>
                </a:solidFill>
                <a:latin typeface="Calibri" pitchFamily="34" charset="0"/>
                <a:ea typeface="Calibri" pitchFamily="34" charset="-122"/>
                <a:cs typeface="Calibri" pitchFamily="34" charset="-120"/>
              </a:rPr>
              <a:t>Least privilege per tool and task: OAuth 2.0, SPIFFE, WIMSE, DPoP.</a:t>
            </a:r>
            <a:endParaRPr lang="en-US" sz="1150" dirty="0"/>
          </a:p>
          <a:p>
            <a:pPr indent="0" marL="0">
              <a:lnSpc>
                <a:spcPts val="1500"/>
              </a:lnSpc>
              <a:spcAft>
                <a:spcPts val="300"/>
              </a:spcAft>
              <a:buNone/>
            </a:pPr>
            <a:r>
              <a:rPr lang="en-US" sz="1150" b="1" dirty="0">
                <a:solidFill>
                  <a:srgbClr val="E9ECF2"/>
                </a:solidFill>
                <a:latin typeface="Calibri" pitchFamily="34" charset="0"/>
                <a:ea typeface="Calibri" pitchFamily="34" charset="-122"/>
                <a:cs typeface="Calibri" pitchFamily="34" charset="-120"/>
              </a:rPr>
              <a:t>Approval that means something. </a:t>
            </a:r>
            <a:pPr indent="0" marL="0">
              <a:lnSpc>
                <a:spcPts val="1500"/>
              </a:lnSpc>
              <a:spcAft>
                <a:spcPts val="300"/>
              </a:spcAft>
              <a:buNone/>
            </a:pPr>
            <a:r>
              <a:rPr lang="en-US" sz="1150" dirty="0">
                <a:solidFill>
                  <a:srgbClr val="9AA5B8"/>
                </a:solidFill>
                <a:latin typeface="Calibri" pitchFamily="34" charset="0"/>
                <a:ea typeface="Calibri" pitchFamily="34" charset="-122"/>
                <a:cs typeface="Calibri" pitchFamily="34" charset="-120"/>
              </a:rPr>
              <a:t>Human-in-the-loop that avoids consent fatigue, or the trail is theater.</a:t>
            </a:r>
            <a:endParaRPr lang="en-US" sz="1150" dirty="0"/>
          </a:p>
        </p:txBody>
      </p:sp>
      <p:sp>
        <p:nvSpPr>
          <p:cNvPr id="15" name="Shape 13"/>
          <p:cNvSpPr/>
          <p:nvPr/>
        </p:nvSpPr>
        <p:spPr>
          <a:xfrm>
            <a:off x="502920" y="3200400"/>
            <a:ext cx="11201400" cy="1755648"/>
          </a:xfrm>
          <a:prstGeom prst="roundRect">
            <a:avLst>
              <a:gd name="adj" fmla="val 2604"/>
            </a:avLst>
          </a:prstGeom>
          <a:solidFill>
            <a:srgbClr val="1E2532"/>
          </a:solidFill>
          <a:ln w="12700">
            <a:solidFill>
              <a:srgbClr val="273040"/>
            </a:solidFill>
            <a:prstDash val="solid"/>
          </a:ln>
        </p:spPr>
      </p:sp>
      <p:sp>
        <p:nvSpPr>
          <p:cNvPr id="16" name="Shape 14"/>
          <p:cNvSpPr/>
          <p:nvPr/>
        </p:nvSpPr>
        <p:spPr>
          <a:xfrm>
            <a:off x="740664" y="3447288"/>
            <a:ext cx="137160" cy="137160"/>
          </a:xfrm>
          <a:prstGeom prst="ellipse">
            <a:avLst/>
          </a:prstGeom>
          <a:solidFill>
            <a:srgbClr val="E08A1E"/>
          </a:solidFill>
          <a:ln w="12700">
            <a:solidFill>
              <a:srgbClr val="E08A1E"/>
            </a:solidFill>
            <a:prstDash val="solid"/>
          </a:ln>
        </p:spPr>
      </p:sp>
      <p:sp>
        <p:nvSpPr>
          <p:cNvPr id="17" name="Text 15"/>
          <p:cNvSpPr txBox="1"/>
          <p:nvPr/>
        </p:nvSpPr>
        <p:spPr>
          <a:xfrm>
            <a:off x="978408" y="3383280"/>
            <a:ext cx="5285232" cy="274320"/>
          </a:xfrm>
          <a:prstGeom prst="rect">
            <a:avLst/>
          </a:prstGeom>
          <a:noFill/>
          <a:ln/>
        </p:spPr>
        <p:txBody>
          <a:bodyPr wrap="square" lIns="0" tIns="0" rIns="0" bIns="0" rtlCol="0" anchor="ctr"/>
          <a:lstStyle/>
          <a:p>
            <a:pPr indent="0" marL="0">
              <a:buNone/>
            </a:pPr>
            <a:r>
              <a:rPr lang="en-US" sz="1350" b="1" spc="120" kern="0" dirty="0">
                <a:solidFill>
                  <a:srgbClr val="E9ECF2"/>
                </a:solidFill>
                <a:latin typeface="Calibri" pitchFamily="34" charset="0"/>
                <a:ea typeface="Calibri" pitchFamily="34" charset="-122"/>
                <a:cs typeface="Calibri" pitchFamily="34" charset="-120"/>
              </a:rPr>
              <a:t>WHAT NIST HAS ACTUALLY PUT OUT</a:t>
            </a:r>
            <a:endParaRPr lang="en-US" sz="1350" dirty="0"/>
          </a:p>
        </p:txBody>
      </p:sp>
      <p:sp>
        <p:nvSpPr>
          <p:cNvPr id="18" name="Text 16"/>
          <p:cNvSpPr txBox="1"/>
          <p:nvPr/>
        </p:nvSpPr>
        <p:spPr>
          <a:xfrm>
            <a:off x="10104120" y="3383280"/>
            <a:ext cx="1417320" cy="256032"/>
          </a:xfrm>
          <a:prstGeom prst="rect">
            <a:avLst/>
          </a:prstGeom>
          <a:noFill/>
          <a:ln/>
        </p:spPr>
        <p:txBody>
          <a:bodyPr wrap="square" lIns="0" tIns="0" rIns="0" bIns="0" rtlCol="0" anchor="ctr"/>
          <a:lstStyle/>
          <a:p>
            <a:pPr algn="r" indent="0" marL="0">
              <a:buNone/>
            </a:pPr>
            <a:r>
              <a:rPr lang="en-US" sz="950" i="1" dirty="0">
                <a:solidFill>
                  <a:srgbClr val="9AA5B8"/>
                </a:solidFill>
                <a:latin typeface="Calibri" pitchFamily="34" charset="0"/>
                <a:ea typeface="Calibri" pitchFamily="34" charset="-122"/>
                <a:cs typeface="Calibri" pitchFamily="34" charset="-120"/>
              </a:rPr>
              <a:t>click any title to open</a:t>
            </a:r>
            <a:endParaRPr lang="en-US" sz="950" dirty="0"/>
          </a:p>
        </p:txBody>
      </p:sp>
      <p:sp>
        <p:nvSpPr>
          <p:cNvPr id="19" name="Shape 17"/>
          <p:cNvSpPr/>
          <p:nvPr/>
        </p:nvSpPr>
        <p:spPr>
          <a:xfrm>
            <a:off x="758952" y="3749040"/>
            <a:ext cx="932688" cy="237744"/>
          </a:xfrm>
          <a:prstGeom prst="roundRect">
            <a:avLst>
              <a:gd name="adj" fmla="val 34615"/>
            </a:avLst>
          </a:prstGeom>
          <a:solidFill>
            <a:srgbClr val="14332A"/>
          </a:solidFill>
          <a:ln w="9525">
            <a:solidFill>
              <a:srgbClr val="245C48"/>
            </a:solidFill>
            <a:prstDash val="solid"/>
          </a:ln>
        </p:spPr>
      </p:sp>
      <p:sp>
        <p:nvSpPr>
          <p:cNvPr id="20" name="Text 18"/>
          <p:cNvSpPr txBox="1"/>
          <p:nvPr/>
        </p:nvSpPr>
        <p:spPr>
          <a:xfrm>
            <a:off x="758952" y="3749040"/>
            <a:ext cx="932688" cy="237744"/>
          </a:xfrm>
          <a:prstGeom prst="rect">
            <a:avLst/>
          </a:prstGeom>
          <a:noFill/>
          <a:ln/>
        </p:spPr>
        <p:txBody>
          <a:bodyPr wrap="square" lIns="0" tIns="0" rIns="0" bIns="0" rtlCol="0" anchor="ctr"/>
          <a:lstStyle/>
          <a:p>
            <a:pPr algn="ctr" indent="0" marL="0">
              <a:buNone/>
            </a:pPr>
            <a:r>
              <a:rPr lang="en-US" sz="850" b="1" spc="60" kern="0" dirty="0">
                <a:solidFill>
                  <a:srgbClr val="2AA88B"/>
                </a:solidFill>
                <a:latin typeface="Calibri" pitchFamily="34" charset="0"/>
                <a:ea typeface="Calibri" pitchFamily="34" charset="-122"/>
                <a:cs typeface="Calibri" pitchFamily="34" charset="-120"/>
              </a:rPr>
              <a:t>FINAL</a:t>
            </a:r>
            <a:endParaRPr lang="en-US" sz="850" dirty="0"/>
          </a:p>
        </p:txBody>
      </p:sp>
      <p:sp>
        <p:nvSpPr>
          <p:cNvPr id="21" name="Text 19"/>
          <p:cNvSpPr txBox="1"/>
          <p:nvPr/>
        </p:nvSpPr>
        <p:spPr>
          <a:xfrm>
            <a:off x="1810512" y="3730752"/>
            <a:ext cx="3337560" cy="274320"/>
          </a:xfrm>
          <a:prstGeom prst="rect">
            <a:avLst/>
          </a:prstGeom>
          <a:noFill/>
          <a:ln/>
        </p:spPr>
        <p:txBody>
          <a:bodyPr wrap="square" lIns="0" tIns="0" rIns="0" bIns="0" rtlCol="0" anchor="ctr"/>
          <a:lstStyle/>
          <a:p>
            <a:pPr indent="0" marL="0">
              <a:buNone/>
            </a:pPr>
            <a:r>
              <a:rPr lang="en-US" sz="1150" b="1" u="sng" dirty="0">
                <a:solidFill>
                  <a:srgbClr val="8AB4F8"/>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AI RMF 1.0 + Generative AI Profile 600-1</a:t>
            </a:r>
            <a:endParaRPr lang="en-US" sz="1150" dirty="0"/>
          </a:p>
        </p:txBody>
      </p:sp>
      <p:sp>
        <p:nvSpPr>
          <p:cNvPr id="22" name="Text 20"/>
          <p:cNvSpPr txBox="1"/>
          <p:nvPr/>
        </p:nvSpPr>
        <p:spPr>
          <a:xfrm>
            <a:off x="5257800" y="3730752"/>
            <a:ext cx="6263640" cy="274320"/>
          </a:xfrm>
          <a:prstGeom prst="rect">
            <a:avLst/>
          </a:prstGeom>
          <a:noFill/>
          <a:ln/>
        </p:spPr>
        <p:txBody>
          <a:bodyPr wrap="square" lIns="0" tIns="0" rIns="0" bIns="0" rtlCol="0" anchor="ctr"/>
          <a:lstStyle/>
          <a:p>
            <a:pPr indent="0" marL="0">
              <a:buNone/>
            </a:pPr>
            <a:r>
              <a:rPr lang="en-US" sz="1100" dirty="0">
                <a:solidFill>
                  <a:srgbClr val="9AA5B8"/>
                </a:solidFill>
                <a:latin typeface="Calibri" pitchFamily="34" charset="0"/>
                <a:ea typeface="Calibri" pitchFamily="34" charset="-122"/>
                <a:cs typeface="Calibri" pitchFamily="34" charset="-120"/>
              </a:rPr>
              <a:t>2023 and 2024. The base everyone cites. Says nothing about agents.</a:t>
            </a:r>
            <a:endParaRPr lang="en-US" sz="1100" dirty="0"/>
          </a:p>
        </p:txBody>
      </p:sp>
      <p:sp>
        <p:nvSpPr>
          <p:cNvPr id="23" name="Shape 21"/>
          <p:cNvSpPr/>
          <p:nvPr/>
        </p:nvSpPr>
        <p:spPr>
          <a:xfrm>
            <a:off x="758952" y="4050792"/>
            <a:ext cx="932688" cy="237744"/>
          </a:xfrm>
          <a:prstGeom prst="roundRect">
            <a:avLst>
              <a:gd name="adj" fmla="val 34615"/>
            </a:avLst>
          </a:prstGeom>
          <a:solidFill>
            <a:srgbClr val="2E2416"/>
          </a:solidFill>
          <a:ln w="9525">
            <a:solidFill>
              <a:srgbClr val="5C4A22"/>
            </a:solidFill>
            <a:prstDash val="solid"/>
          </a:ln>
        </p:spPr>
      </p:sp>
      <p:sp>
        <p:nvSpPr>
          <p:cNvPr id="24" name="Text 22"/>
          <p:cNvSpPr txBox="1"/>
          <p:nvPr/>
        </p:nvSpPr>
        <p:spPr>
          <a:xfrm>
            <a:off x="758952" y="4050792"/>
            <a:ext cx="932688" cy="237744"/>
          </a:xfrm>
          <a:prstGeom prst="rect">
            <a:avLst/>
          </a:prstGeom>
          <a:noFill/>
          <a:ln/>
        </p:spPr>
        <p:txBody>
          <a:bodyPr wrap="square" lIns="0" tIns="0" rIns="0" bIns="0" rtlCol="0" anchor="ctr"/>
          <a:lstStyle/>
          <a:p>
            <a:pPr algn="ctr" indent="0" marL="0">
              <a:buNone/>
            </a:pPr>
            <a:r>
              <a:rPr lang="en-US" sz="850" b="1" spc="60" kern="0" dirty="0">
                <a:solidFill>
                  <a:srgbClr val="E08A1E"/>
                </a:solidFill>
                <a:latin typeface="Calibri" pitchFamily="34" charset="0"/>
                <a:ea typeface="Calibri" pitchFamily="34" charset="-122"/>
                <a:cs typeface="Calibri" pitchFamily="34" charset="-120"/>
              </a:rPr>
              <a:t>DRAFT</a:t>
            </a:r>
            <a:endParaRPr lang="en-US" sz="850" dirty="0"/>
          </a:p>
        </p:txBody>
      </p:sp>
      <p:sp>
        <p:nvSpPr>
          <p:cNvPr id="25" name="Text 23"/>
          <p:cNvSpPr txBox="1"/>
          <p:nvPr/>
        </p:nvSpPr>
        <p:spPr>
          <a:xfrm>
            <a:off x="1810512" y="4032504"/>
            <a:ext cx="3337560" cy="274320"/>
          </a:xfrm>
          <a:prstGeom prst="rect">
            <a:avLst/>
          </a:prstGeom>
          <a:noFill/>
          <a:ln/>
        </p:spPr>
        <p:txBody>
          <a:bodyPr wrap="square" lIns="0" tIns="0" rIns="0" bIns="0" rtlCol="0" anchor="ctr"/>
          <a:lstStyle/>
          <a:p>
            <a:pPr indent="0" marL="0">
              <a:buNone/>
            </a:pPr>
            <a:r>
              <a:rPr lang="en-US" sz="1150" b="1" u="sng" dirty="0">
                <a:solidFill>
                  <a:srgbClr val="8AB4F8"/>
                </a:solidFill>
                <a:latin typeface="Calibri" pitchFamily="34" charset="0"/>
                <a:ea typeface="Calibri" pitchFamily="34" charset="-122"/>
                <a:cs typeface="Calibri" pitchFamily="34" charset="-120"/>
                <a:hlinkClick r:id="rId2" invalidUrl="" action="" tgtFrame="" tooltip="" history="1" highlightClick="0" endSnd="0">
                  <a:extLst>
                    <a:ext uri="{A12FA001-AC4F-418D-AE19-62706E023703}">
                      <ahyp:hlinkClr xmlns:ahyp="http://schemas.microsoft.com/office/drawing/2018/hyperlinkcolor" val="tx"/>
                    </a:ext>
                  </a:extLst>
                </a:hlinkClick>
              </a:rPr>
              <a:t>NIST IR 8596, Cyber AI Profile</a:t>
            </a:r>
            <a:endParaRPr lang="en-US" sz="1150" dirty="0"/>
          </a:p>
        </p:txBody>
      </p:sp>
      <p:sp>
        <p:nvSpPr>
          <p:cNvPr id="26" name="Text 24"/>
          <p:cNvSpPr txBox="1"/>
          <p:nvPr/>
        </p:nvSpPr>
        <p:spPr>
          <a:xfrm>
            <a:off x="5257800" y="4032504"/>
            <a:ext cx="6263640" cy="274320"/>
          </a:xfrm>
          <a:prstGeom prst="rect">
            <a:avLst/>
          </a:prstGeom>
          <a:noFill/>
          <a:ln/>
        </p:spPr>
        <p:txBody>
          <a:bodyPr wrap="square" lIns="0" tIns="0" rIns="0" bIns="0" rtlCol="0" anchor="ctr"/>
          <a:lstStyle/>
          <a:p>
            <a:pPr indent="0" marL="0">
              <a:buNone/>
            </a:pPr>
            <a:r>
              <a:rPr lang="en-US" sz="1100" dirty="0">
                <a:solidFill>
                  <a:srgbClr val="9AA5B8"/>
                </a:solidFill>
                <a:latin typeface="Calibri" pitchFamily="34" charset="0"/>
                <a:ea typeface="Calibri" pitchFamily="34" charset="-122"/>
                <a:cs typeface="Calibri" pitchFamily="34" charset="-120"/>
              </a:rPr>
              <a:t>Preliminary draft Dec 2025. Comments closed Jan 2026. Not agent-specific.</a:t>
            </a:r>
            <a:endParaRPr lang="en-US" sz="1100" dirty="0"/>
          </a:p>
        </p:txBody>
      </p:sp>
      <p:sp>
        <p:nvSpPr>
          <p:cNvPr id="27" name="Shape 25"/>
          <p:cNvSpPr/>
          <p:nvPr/>
        </p:nvSpPr>
        <p:spPr>
          <a:xfrm>
            <a:off x="758952" y="4352544"/>
            <a:ext cx="932688" cy="237744"/>
          </a:xfrm>
          <a:prstGeom prst="roundRect">
            <a:avLst>
              <a:gd name="adj" fmla="val 34615"/>
            </a:avLst>
          </a:prstGeom>
          <a:solidFill>
            <a:srgbClr val="172A45"/>
          </a:solidFill>
          <a:ln w="9525">
            <a:solidFill>
              <a:srgbClr val="2C4670"/>
            </a:solidFill>
            <a:prstDash val="solid"/>
          </a:ln>
        </p:spPr>
      </p:sp>
      <p:sp>
        <p:nvSpPr>
          <p:cNvPr id="28" name="Text 26"/>
          <p:cNvSpPr txBox="1"/>
          <p:nvPr/>
        </p:nvSpPr>
        <p:spPr>
          <a:xfrm>
            <a:off x="758952" y="4352544"/>
            <a:ext cx="932688" cy="237744"/>
          </a:xfrm>
          <a:prstGeom prst="rect">
            <a:avLst/>
          </a:prstGeom>
          <a:noFill/>
          <a:ln/>
        </p:spPr>
        <p:txBody>
          <a:bodyPr wrap="square" lIns="0" tIns="0" rIns="0" bIns="0" rtlCol="0" anchor="ctr"/>
          <a:lstStyle/>
          <a:p>
            <a:pPr algn="ctr" indent="0" marL="0">
              <a:buNone/>
            </a:pPr>
            <a:r>
              <a:rPr lang="en-US" sz="850" b="1" spc="60" kern="0" dirty="0">
                <a:solidFill>
                  <a:srgbClr val="8AB4F8"/>
                </a:solidFill>
                <a:latin typeface="Calibri" pitchFamily="34" charset="0"/>
                <a:ea typeface="Calibri" pitchFamily="34" charset="-122"/>
                <a:cs typeface="Calibri" pitchFamily="34" charset="-120"/>
              </a:rPr>
              <a:t>ADVISORY</a:t>
            </a:r>
            <a:endParaRPr lang="en-US" sz="850" dirty="0"/>
          </a:p>
        </p:txBody>
      </p:sp>
      <p:sp>
        <p:nvSpPr>
          <p:cNvPr id="29" name="Text 27"/>
          <p:cNvSpPr txBox="1"/>
          <p:nvPr/>
        </p:nvSpPr>
        <p:spPr>
          <a:xfrm>
            <a:off x="1810512" y="4334256"/>
            <a:ext cx="3337560" cy="274320"/>
          </a:xfrm>
          <a:prstGeom prst="rect">
            <a:avLst/>
          </a:prstGeom>
          <a:noFill/>
          <a:ln/>
        </p:spPr>
        <p:txBody>
          <a:bodyPr wrap="square" lIns="0" tIns="0" rIns="0" bIns="0" rtlCol="0" anchor="ctr"/>
          <a:lstStyle/>
          <a:p>
            <a:pPr indent="0" marL="0">
              <a:buNone/>
            </a:pPr>
            <a:r>
              <a:rPr lang="en-US" sz="1150" b="1" u="sng" dirty="0">
                <a:solidFill>
                  <a:srgbClr val="8AB4F8"/>
                </a:solidFill>
                <a:latin typeface="Calibri" pitchFamily="34" charset="0"/>
                <a:ea typeface="Calibri" pitchFamily="34" charset="-122"/>
                <a:cs typeface="Calibri" pitchFamily="34" charset="-120"/>
                <a:hlinkClick r:id="rId3" invalidUrl="" action="" tgtFrame="" tooltip="" history="1" highlightClick="0" endSnd="0">
                  <a:extLst>
                    <a:ext uri="{A12FA001-AC4F-418D-AE19-62706E023703}">
                      <ahyp:hlinkClr xmlns:ahyp="http://schemas.microsoft.com/office/drawing/2018/hyperlinkcolor" val="tx"/>
                    </a:ext>
                  </a:extLst>
                </a:hlinkClick>
              </a:rPr>
              <a:t>CAISI agent security RFI summary</a:t>
            </a:r>
            <a:endParaRPr lang="en-US" sz="1150" dirty="0"/>
          </a:p>
        </p:txBody>
      </p:sp>
      <p:sp>
        <p:nvSpPr>
          <p:cNvPr id="30" name="Text 28"/>
          <p:cNvSpPr txBox="1"/>
          <p:nvPr/>
        </p:nvSpPr>
        <p:spPr>
          <a:xfrm>
            <a:off x="5257800" y="4334256"/>
            <a:ext cx="6263640" cy="274320"/>
          </a:xfrm>
          <a:prstGeom prst="rect">
            <a:avLst/>
          </a:prstGeom>
          <a:noFill/>
          <a:ln/>
        </p:spPr>
        <p:txBody>
          <a:bodyPr wrap="square" lIns="0" tIns="0" rIns="0" bIns="0" rtlCol="0" anchor="ctr"/>
          <a:lstStyle/>
          <a:p>
            <a:pPr indent="0" marL="0">
              <a:buNone/>
            </a:pPr>
            <a:r>
              <a:rPr lang="en-US" sz="1100" dirty="0">
                <a:solidFill>
                  <a:srgbClr val="9AA5B8"/>
                </a:solidFill>
                <a:latin typeface="Calibri" pitchFamily="34" charset="0"/>
                <a:ea typeface="Calibri" pitchFamily="34" charset="-122"/>
                <a:cs typeface="Calibri" pitchFamily="34" charset="-120"/>
              </a:rPr>
              <a:t>May 2026. Agents bring novel threats; existing controls apply but need adaptation.</a:t>
            </a:r>
            <a:endParaRPr lang="en-US" sz="1100" dirty="0"/>
          </a:p>
        </p:txBody>
      </p:sp>
      <p:sp>
        <p:nvSpPr>
          <p:cNvPr id="31" name="Shape 29"/>
          <p:cNvSpPr/>
          <p:nvPr/>
        </p:nvSpPr>
        <p:spPr>
          <a:xfrm>
            <a:off x="758952" y="4654296"/>
            <a:ext cx="932688" cy="237744"/>
          </a:xfrm>
          <a:prstGeom prst="roundRect">
            <a:avLst>
              <a:gd name="adj" fmla="val 34615"/>
            </a:avLst>
          </a:prstGeom>
          <a:solidFill>
            <a:srgbClr val="1E2532"/>
          </a:solidFill>
          <a:ln w="9525">
            <a:solidFill>
              <a:srgbClr val="273040"/>
            </a:solidFill>
            <a:prstDash val="solid"/>
          </a:ln>
        </p:spPr>
      </p:sp>
      <p:sp>
        <p:nvSpPr>
          <p:cNvPr id="32" name="Text 30"/>
          <p:cNvSpPr txBox="1"/>
          <p:nvPr/>
        </p:nvSpPr>
        <p:spPr>
          <a:xfrm>
            <a:off x="758952" y="4654296"/>
            <a:ext cx="932688" cy="237744"/>
          </a:xfrm>
          <a:prstGeom prst="rect">
            <a:avLst/>
          </a:prstGeom>
          <a:noFill/>
          <a:ln/>
        </p:spPr>
        <p:txBody>
          <a:bodyPr wrap="square" lIns="0" tIns="0" rIns="0" bIns="0" rtlCol="0" anchor="ctr"/>
          <a:lstStyle/>
          <a:p>
            <a:pPr algn="ctr" indent="0" marL="0">
              <a:buNone/>
            </a:pPr>
            <a:r>
              <a:rPr lang="en-US" sz="850" b="1" spc="60" kern="0" dirty="0">
                <a:solidFill>
                  <a:srgbClr val="9AA5B8"/>
                </a:solidFill>
                <a:latin typeface="Calibri" pitchFamily="34" charset="0"/>
                <a:ea typeface="Calibri" pitchFamily="34" charset="-122"/>
                <a:cs typeface="Calibri" pitchFamily="34" charset="-120"/>
              </a:rPr>
              <a:t>NOT YET</a:t>
            </a:r>
            <a:endParaRPr lang="en-US" sz="850" dirty="0"/>
          </a:p>
        </p:txBody>
      </p:sp>
      <p:sp>
        <p:nvSpPr>
          <p:cNvPr id="33" name="Text 31"/>
          <p:cNvSpPr txBox="1"/>
          <p:nvPr/>
        </p:nvSpPr>
        <p:spPr>
          <a:xfrm>
            <a:off x="1810512" y="4636008"/>
            <a:ext cx="3337560" cy="274320"/>
          </a:xfrm>
          <a:prstGeom prst="rect">
            <a:avLst/>
          </a:prstGeom>
          <a:noFill/>
          <a:ln/>
        </p:spPr>
        <p:txBody>
          <a:bodyPr wrap="square" lIns="0" tIns="0" rIns="0" bIns="0" rtlCol="0" anchor="ctr"/>
          <a:lstStyle/>
          <a:p>
            <a:pPr indent="0" marL="0">
              <a:buNone/>
            </a:pPr>
            <a:r>
              <a:rPr lang="en-US" sz="1150" b="1" u="sng" dirty="0">
                <a:solidFill>
                  <a:srgbClr val="8AB4F8"/>
                </a:solidFill>
                <a:latin typeface="Calibri" pitchFamily="34" charset="0"/>
                <a:ea typeface="Calibri" pitchFamily="34" charset="-122"/>
                <a:cs typeface="Calibri" pitchFamily="34" charset="-120"/>
                <a:hlinkClick r:id="rId4" invalidUrl="" action="" tgtFrame="" tooltip="" history="1" highlightClick="0" endSnd="0">
                  <a:extLst>
                    <a:ext uri="{A12FA001-AC4F-418D-AE19-62706E023703}">
                      <ahyp:hlinkClr xmlns:ahyp="http://schemas.microsoft.com/office/drawing/2018/hyperlinkcolor" val="tx"/>
                    </a:ext>
                  </a:extLst>
                </a:hlinkClick>
              </a:rPr>
              <a:t>COSAiS SP 800-53 agent overlays</a:t>
            </a:r>
            <a:endParaRPr lang="en-US" sz="1150" dirty="0"/>
          </a:p>
        </p:txBody>
      </p:sp>
      <p:sp>
        <p:nvSpPr>
          <p:cNvPr id="34" name="Text 32"/>
          <p:cNvSpPr txBox="1"/>
          <p:nvPr/>
        </p:nvSpPr>
        <p:spPr>
          <a:xfrm>
            <a:off x="5257800" y="4636008"/>
            <a:ext cx="6263640" cy="274320"/>
          </a:xfrm>
          <a:prstGeom prst="rect">
            <a:avLst/>
          </a:prstGeom>
          <a:noFill/>
          <a:ln/>
        </p:spPr>
        <p:txBody>
          <a:bodyPr wrap="square" lIns="0" tIns="0" rIns="0" bIns="0" rtlCol="0" anchor="ctr"/>
          <a:lstStyle/>
          <a:p>
            <a:pPr indent="0" marL="0">
              <a:buNone/>
            </a:pPr>
            <a:r>
              <a:rPr lang="en-US" sz="1100" dirty="0">
                <a:solidFill>
                  <a:srgbClr val="9AA5B8"/>
                </a:solidFill>
                <a:latin typeface="Calibri" pitchFamily="34" charset="0"/>
                <a:ea typeface="Calibri" pitchFamily="34" charset="-122"/>
                <a:cs typeface="Calibri" pitchFamily="34" charset="-120"/>
              </a:rPr>
              <a:t>Five overlays, two agentic (single and multi-agent). This is where the actual controls land.</a:t>
            </a:r>
            <a:endParaRPr lang="en-US" sz="1100" dirty="0"/>
          </a:p>
        </p:txBody>
      </p:sp>
      <p:sp>
        <p:nvSpPr>
          <p:cNvPr id="35" name="Text 33"/>
          <p:cNvSpPr txBox="1"/>
          <p:nvPr/>
        </p:nvSpPr>
        <p:spPr>
          <a:xfrm>
            <a:off x="502920" y="5084064"/>
            <a:ext cx="6400800" cy="237744"/>
          </a:xfrm>
          <a:prstGeom prst="rect">
            <a:avLst/>
          </a:prstGeom>
          <a:noFill/>
          <a:ln/>
        </p:spPr>
        <p:txBody>
          <a:bodyPr wrap="square" lIns="0" tIns="0" rIns="0" bIns="0" rtlCol="0" anchor="ctr"/>
          <a:lstStyle/>
          <a:p>
            <a:pPr indent="0" marL="0">
              <a:buNone/>
            </a:pPr>
            <a:r>
              <a:rPr lang="en-US" sz="1350" b="1" spc="120" kern="0" dirty="0">
                <a:solidFill>
                  <a:srgbClr val="E9ECF2"/>
                </a:solidFill>
                <a:latin typeface="Calibri" pitchFamily="34" charset="0"/>
                <a:ea typeface="Calibri" pitchFamily="34" charset="-122"/>
                <a:cs typeface="Calibri" pitchFamily="34" charset="-120"/>
              </a:rPr>
              <a:t>WHAT TO DO ABOUT IT, AS AN ENGINEER</a:t>
            </a:r>
            <a:endParaRPr lang="en-US" sz="1350" dirty="0"/>
          </a:p>
        </p:txBody>
      </p:sp>
      <p:sp>
        <p:nvSpPr>
          <p:cNvPr id="36" name="Shape 34"/>
          <p:cNvSpPr/>
          <p:nvPr/>
        </p:nvSpPr>
        <p:spPr>
          <a:xfrm>
            <a:off x="685800" y="5468112"/>
            <a:ext cx="10835640" cy="0"/>
          </a:xfrm>
          <a:prstGeom prst="line">
            <a:avLst/>
          </a:prstGeom>
          <a:noFill/>
          <a:ln w="19050">
            <a:solidFill>
              <a:srgbClr val="273040"/>
            </a:solidFill>
            <a:prstDash val="solid"/>
          </a:ln>
        </p:spPr>
      </p:sp>
      <p:sp>
        <p:nvSpPr>
          <p:cNvPr id="37" name="Shape 35"/>
          <p:cNvSpPr/>
          <p:nvPr/>
        </p:nvSpPr>
        <p:spPr>
          <a:xfrm>
            <a:off x="617220" y="5399532"/>
            <a:ext cx="137160" cy="137160"/>
          </a:xfrm>
          <a:prstGeom prst="ellipse">
            <a:avLst/>
          </a:prstGeom>
          <a:solidFill>
            <a:srgbClr val="E08A1E"/>
          </a:solidFill>
          <a:ln w="19050">
            <a:solidFill>
              <a:srgbClr val="161C26"/>
            </a:solidFill>
            <a:prstDash val="solid"/>
          </a:ln>
        </p:spPr>
      </p:sp>
      <p:sp>
        <p:nvSpPr>
          <p:cNvPr id="38" name="Text 36"/>
          <p:cNvSpPr txBox="1"/>
          <p:nvPr/>
        </p:nvSpPr>
        <p:spPr>
          <a:xfrm>
            <a:off x="704088" y="5559552"/>
            <a:ext cx="2560320" cy="219456"/>
          </a:xfrm>
          <a:prstGeom prst="rect">
            <a:avLst/>
          </a:prstGeom>
          <a:noFill/>
          <a:ln/>
        </p:spPr>
        <p:txBody>
          <a:bodyPr wrap="square" lIns="0" tIns="0" rIns="0" bIns="0" rtlCol="0" anchor="ctr"/>
          <a:lstStyle/>
          <a:p>
            <a:pPr indent="0" marL="0">
              <a:buNone/>
            </a:pPr>
            <a:r>
              <a:rPr lang="en-US" sz="1050" b="1" spc="80" kern="0" dirty="0">
                <a:solidFill>
                  <a:srgbClr val="E08A1E"/>
                </a:solidFill>
                <a:latin typeface="Calibri" pitchFamily="34" charset="0"/>
                <a:ea typeface="Calibri" pitchFamily="34" charset="-122"/>
                <a:cs typeface="Calibri" pitchFamily="34" charset="-120"/>
              </a:rPr>
              <a:t>THIS MONTH</a:t>
            </a:r>
            <a:endParaRPr lang="en-US" sz="1050" dirty="0"/>
          </a:p>
        </p:txBody>
      </p:sp>
      <p:sp>
        <p:nvSpPr>
          <p:cNvPr id="39" name="Text 37"/>
          <p:cNvSpPr txBox="1"/>
          <p:nvPr/>
        </p:nvSpPr>
        <p:spPr>
          <a:xfrm>
            <a:off x="704088" y="5797296"/>
            <a:ext cx="2578608" cy="566928"/>
          </a:xfrm>
          <a:prstGeom prst="rect">
            <a:avLst/>
          </a:prstGeom>
          <a:noFill/>
          <a:ln/>
        </p:spPr>
        <p:txBody>
          <a:bodyPr wrap="square" lIns="0" tIns="0" rIns="0" bIns="0" rtlCol="0" anchor="t"/>
          <a:lstStyle/>
          <a:p>
            <a:pPr indent="0" marL="0">
              <a:lnSpc>
                <a:spcPts val="1150"/>
              </a:lnSpc>
              <a:buNone/>
            </a:pPr>
            <a:r>
              <a:rPr lang="en-US" sz="950" dirty="0">
                <a:solidFill>
                  <a:srgbClr val="9AA5B8"/>
                </a:solidFill>
                <a:latin typeface="Calibri" pitchFamily="34" charset="0"/>
                <a:ea typeface="Calibri" pitchFamily="34" charset="-122"/>
                <a:cs typeface="Calibri" pitchFamily="34" charset="-120"/>
              </a:rPr>
              <a:t>Give every agent its own identity and scoped entitlements. Stop reusing human tokens and shared service accounts.</a:t>
            </a:r>
            <a:endParaRPr lang="en-US" sz="950" dirty="0"/>
          </a:p>
        </p:txBody>
      </p:sp>
      <p:sp>
        <p:nvSpPr>
          <p:cNvPr id="40" name="Shape 38"/>
          <p:cNvSpPr/>
          <p:nvPr/>
        </p:nvSpPr>
        <p:spPr>
          <a:xfrm>
            <a:off x="3415284" y="5399532"/>
            <a:ext cx="137160" cy="137160"/>
          </a:xfrm>
          <a:prstGeom prst="ellipse">
            <a:avLst/>
          </a:prstGeom>
          <a:solidFill>
            <a:srgbClr val="E08A1E"/>
          </a:solidFill>
          <a:ln w="19050">
            <a:solidFill>
              <a:srgbClr val="161C26"/>
            </a:solidFill>
            <a:prstDash val="solid"/>
          </a:ln>
        </p:spPr>
      </p:sp>
      <p:sp>
        <p:nvSpPr>
          <p:cNvPr id="41" name="Text 39"/>
          <p:cNvSpPr txBox="1"/>
          <p:nvPr/>
        </p:nvSpPr>
        <p:spPr>
          <a:xfrm>
            <a:off x="3502152" y="5559552"/>
            <a:ext cx="2560320" cy="219456"/>
          </a:xfrm>
          <a:prstGeom prst="rect">
            <a:avLst/>
          </a:prstGeom>
          <a:noFill/>
          <a:ln/>
        </p:spPr>
        <p:txBody>
          <a:bodyPr wrap="square" lIns="0" tIns="0" rIns="0" bIns="0" rtlCol="0" anchor="ctr"/>
          <a:lstStyle/>
          <a:p>
            <a:pPr indent="0" marL="0">
              <a:buNone/>
            </a:pPr>
            <a:r>
              <a:rPr lang="en-US" sz="1050" b="1" spc="80" kern="0" dirty="0">
                <a:solidFill>
                  <a:srgbClr val="E08A1E"/>
                </a:solidFill>
                <a:latin typeface="Calibri" pitchFamily="34" charset="0"/>
                <a:ea typeface="Calibri" pitchFamily="34" charset="-122"/>
                <a:cs typeface="Calibri" pitchFamily="34" charset="-120"/>
              </a:rPr>
              <a:t>THIS QUARTER</a:t>
            </a:r>
            <a:endParaRPr lang="en-US" sz="1050" dirty="0"/>
          </a:p>
        </p:txBody>
      </p:sp>
      <p:sp>
        <p:nvSpPr>
          <p:cNvPr id="42" name="Text 40"/>
          <p:cNvSpPr txBox="1"/>
          <p:nvPr/>
        </p:nvSpPr>
        <p:spPr>
          <a:xfrm>
            <a:off x="3502152" y="5797296"/>
            <a:ext cx="2578608" cy="566928"/>
          </a:xfrm>
          <a:prstGeom prst="rect">
            <a:avLst/>
          </a:prstGeom>
          <a:noFill/>
          <a:ln/>
        </p:spPr>
        <p:txBody>
          <a:bodyPr wrap="square" lIns="0" tIns="0" rIns="0" bIns="0" rtlCol="0" anchor="t"/>
          <a:lstStyle/>
          <a:p>
            <a:pPr indent="0" marL="0">
              <a:lnSpc>
                <a:spcPts val="1150"/>
              </a:lnSpc>
              <a:buNone/>
            </a:pPr>
            <a:r>
              <a:rPr lang="en-US" sz="950" dirty="0">
                <a:solidFill>
                  <a:srgbClr val="9AA5B8"/>
                </a:solidFill>
                <a:latin typeface="Calibri" pitchFamily="34" charset="0"/>
                <a:ea typeface="Calibri" pitchFamily="34" charset="-122"/>
                <a:cs typeface="Calibri" pitchFamily="34" charset="-120"/>
              </a:rPr>
              <a:t>Log every tool call, approval, and outcome against that agent identity. The overlays will ask for evidence.</a:t>
            </a:r>
            <a:endParaRPr lang="en-US" sz="950" dirty="0"/>
          </a:p>
        </p:txBody>
      </p:sp>
      <p:sp>
        <p:nvSpPr>
          <p:cNvPr id="43" name="Shape 41"/>
          <p:cNvSpPr/>
          <p:nvPr/>
        </p:nvSpPr>
        <p:spPr>
          <a:xfrm>
            <a:off x="6213348" y="5399532"/>
            <a:ext cx="137160" cy="137160"/>
          </a:xfrm>
          <a:prstGeom prst="ellipse">
            <a:avLst/>
          </a:prstGeom>
          <a:solidFill>
            <a:srgbClr val="E9ECF2"/>
          </a:solidFill>
          <a:ln w="19050">
            <a:solidFill>
              <a:srgbClr val="161C26"/>
            </a:solidFill>
            <a:prstDash val="solid"/>
          </a:ln>
        </p:spPr>
      </p:sp>
      <p:sp>
        <p:nvSpPr>
          <p:cNvPr id="44" name="Text 42"/>
          <p:cNvSpPr txBox="1"/>
          <p:nvPr/>
        </p:nvSpPr>
        <p:spPr>
          <a:xfrm>
            <a:off x="6300216" y="5559552"/>
            <a:ext cx="2560320" cy="219456"/>
          </a:xfrm>
          <a:prstGeom prst="rect">
            <a:avLst/>
          </a:prstGeom>
          <a:noFill/>
          <a:ln/>
        </p:spPr>
        <p:txBody>
          <a:bodyPr wrap="square" lIns="0" tIns="0" rIns="0" bIns="0" rtlCol="0" anchor="ctr"/>
          <a:lstStyle/>
          <a:p>
            <a:pPr indent="0" marL="0">
              <a:buNone/>
            </a:pPr>
            <a:r>
              <a:rPr lang="en-US" sz="1050" b="1" spc="80" kern="0" dirty="0">
                <a:solidFill>
                  <a:srgbClr val="E9ECF2"/>
                </a:solidFill>
                <a:latin typeface="Calibri" pitchFamily="34" charset="0"/>
                <a:ea typeface="Calibri" pitchFamily="34" charset="-122"/>
                <a:cs typeface="Calibri" pitchFamily="34" charset="-120"/>
              </a:rPr>
              <a:t>LATE 2026</a:t>
            </a:r>
            <a:endParaRPr lang="en-US" sz="1050" dirty="0"/>
          </a:p>
        </p:txBody>
      </p:sp>
      <p:sp>
        <p:nvSpPr>
          <p:cNvPr id="45" name="Text 43"/>
          <p:cNvSpPr txBox="1"/>
          <p:nvPr/>
        </p:nvSpPr>
        <p:spPr>
          <a:xfrm>
            <a:off x="6300216" y="5797296"/>
            <a:ext cx="2578608" cy="566928"/>
          </a:xfrm>
          <a:prstGeom prst="rect">
            <a:avLst/>
          </a:prstGeom>
          <a:noFill/>
          <a:ln/>
        </p:spPr>
        <p:txBody>
          <a:bodyPr wrap="square" lIns="0" tIns="0" rIns="0" bIns="0" rtlCol="0" anchor="t"/>
          <a:lstStyle/>
          <a:p>
            <a:pPr indent="0" marL="0">
              <a:lnSpc>
                <a:spcPts val="1150"/>
              </a:lnSpc>
              <a:buNone/>
            </a:pPr>
            <a:r>
              <a:rPr lang="en-US" sz="950" dirty="0">
                <a:solidFill>
                  <a:srgbClr val="9AA5B8"/>
                </a:solidFill>
                <a:latin typeface="Calibri" pitchFamily="34" charset="0"/>
                <a:ea typeface="Calibri" pitchFamily="34" charset="-122"/>
                <a:cs typeface="Calibri" pitchFamily="34" charset="-120"/>
              </a:rPr>
              <a:t>Agentic overlay drafts land. Read them, map them to your controls, and comment. That window is your only leverage.</a:t>
            </a:r>
            <a:endParaRPr lang="en-US" sz="950" dirty="0"/>
          </a:p>
        </p:txBody>
      </p:sp>
      <p:sp>
        <p:nvSpPr>
          <p:cNvPr id="46" name="Shape 44"/>
          <p:cNvSpPr/>
          <p:nvPr/>
        </p:nvSpPr>
        <p:spPr>
          <a:xfrm>
            <a:off x="9011412" y="5399532"/>
            <a:ext cx="137160" cy="137160"/>
          </a:xfrm>
          <a:prstGeom prst="ellipse">
            <a:avLst/>
          </a:prstGeom>
          <a:solidFill>
            <a:srgbClr val="E9ECF2"/>
          </a:solidFill>
          <a:ln w="19050">
            <a:solidFill>
              <a:srgbClr val="161C26"/>
            </a:solidFill>
            <a:prstDash val="solid"/>
          </a:ln>
        </p:spPr>
      </p:sp>
      <p:sp>
        <p:nvSpPr>
          <p:cNvPr id="47" name="Text 45"/>
          <p:cNvSpPr txBox="1"/>
          <p:nvPr/>
        </p:nvSpPr>
        <p:spPr>
          <a:xfrm>
            <a:off x="9098280" y="5559552"/>
            <a:ext cx="2560320" cy="219456"/>
          </a:xfrm>
          <a:prstGeom prst="rect">
            <a:avLst/>
          </a:prstGeom>
          <a:noFill/>
          <a:ln/>
        </p:spPr>
        <p:txBody>
          <a:bodyPr wrap="square" lIns="0" tIns="0" rIns="0" bIns="0" rtlCol="0" anchor="ctr"/>
          <a:lstStyle/>
          <a:p>
            <a:pPr indent="0" marL="0">
              <a:buNone/>
            </a:pPr>
            <a:r>
              <a:rPr lang="en-US" sz="1050" b="1" spc="80" kern="0" dirty="0">
                <a:solidFill>
                  <a:srgbClr val="E9ECF2"/>
                </a:solidFill>
                <a:latin typeface="Calibri" pitchFamily="34" charset="0"/>
                <a:ea typeface="Calibri" pitchFamily="34" charset="-122"/>
                <a:cs typeface="Calibri" pitchFamily="34" charset="-120"/>
              </a:rPr>
              <a:t>2027 ONWARD</a:t>
            </a:r>
            <a:endParaRPr lang="en-US" sz="1050" dirty="0"/>
          </a:p>
        </p:txBody>
      </p:sp>
      <p:sp>
        <p:nvSpPr>
          <p:cNvPr id="48" name="Text 46"/>
          <p:cNvSpPr txBox="1"/>
          <p:nvPr/>
        </p:nvSpPr>
        <p:spPr>
          <a:xfrm>
            <a:off x="9098280" y="5797296"/>
            <a:ext cx="2578608" cy="566928"/>
          </a:xfrm>
          <a:prstGeom prst="rect">
            <a:avLst/>
          </a:prstGeom>
          <a:noFill/>
          <a:ln/>
        </p:spPr>
        <p:txBody>
          <a:bodyPr wrap="square" lIns="0" tIns="0" rIns="0" bIns="0" rtlCol="0" anchor="t"/>
          <a:lstStyle/>
          <a:p>
            <a:pPr indent="0" marL="0">
              <a:lnSpc>
                <a:spcPts val="1150"/>
              </a:lnSpc>
              <a:buNone/>
            </a:pPr>
            <a:r>
              <a:rPr lang="en-US" sz="950" dirty="0">
                <a:solidFill>
                  <a:srgbClr val="9AA5B8"/>
                </a:solidFill>
                <a:latin typeface="Calibri" pitchFamily="34" charset="0"/>
                <a:ea typeface="Calibri" pitchFamily="34" charset="-122"/>
                <a:cs typeface="Calibri" pitchFamily="34" charset="-120"/>
              </a:rPr>
              <a:t>Final overlays reach FedRAMP, contracts, and audits. Retrofitting agent identity at that point is a rebuild.</a:t>
            </a:r>
            <a:endParaRPr lang="en-US" sz="950" dirty="0"/>
          </a:p>
        </p:txBody>
      </p:sp>
      <p:sp>
        <p:nvSpPr>
          <p:cNvPr id="49" name="Text 47"/>
          <p:cNvSpPr txBox="1"/>
          <p:nvPr/>
        </p:nvSpPr>
        <p:spPr>
          <a:xfrm>
            <a:off x="502920" y="6437376"/>
            <a:ext cx="11201400" cy="237744"/>
          </a:xfrm>
          <a:prstGeom prst="rect">
            <a:avLst/>
          </a:prstGeom>
          <a:noFill/>
          <a:ln/>
        </p:spPr>
        <p:txBody>
          <a:bodyPr wrap="square" lIns="0" tIns="0" rIns="0" bIns="0" rtlCol="0" anchor="ctr"/>
          <a:lstStyle/>
          <a:p>
            <a:pPr indent="0" marL="0">
              <a:buNone/>
            </a:pPr>
            <a:r>
              <a:rPr lang="en-US" sz="950" b="1" dirty="0">
                <a:solidFill>
                  <a:srgbClr val="E9ECF2"/>
                </a:solidFill>
                <a:latin typeface="Calibri" pitchFamily="34" charset="0"/>
                <a:ea typeface="Calibri" pitchFamily="34" charset="-122"/>
                <a:cs typeface="Calibri" pitchFamily="34" charset="-120"/>
              </a:rPr>
              <a:t>Sources: </a:t>
            </a:r>
            <a:pPr indent="0" marL="0">
              <a:buNone/>
            </a:pPr>
            <a:r>
              <a:rPr lang="en-US" sz="950" u="sng" dirty="0">
                <a:solidFill>
                  <a:srgbClr val="8AB4F8"/>
                </a:solidFill>
                <a:latin typeface="Calibri" pitchFamily="34" charset="0"/>
                <a:ea typeface="Calibri" pitchFamily="34" charset="-122"/>
                <a:cs typeface="Calibri" pitchFamily="34" charset="-120"/>
                <a:hlinkClick r:id="rId5" invalidUrl="" action="" tgtFrame="" tooltip="" history="1" highlightClick="0" endSnd="0">
                  <a:extLst>
                    <a:ext uri="{A12FA001-AC4F-418D-AE19-62706E023703}">
                      <ahyp:hlinkClr xmlns:ahyp="http://schemas.microsoft.com/office/drawing/2018/hyperlinkcolor" val="tx"/>
                    </a:ext>
                  </a:extLst>
                </a:hlinkClick>
              </a:rPr>
              <a:t>AI Agent Standards Initiative</a:t>
            </a:r>
            <a:pPr indent="0" marL="0">
              <a:buNone/>
            </a:pPr>
            <a:r>
              <a:rPr lang="en-US" sz="950" dirty="0">
                <a:solidFill>
                  <a:srgbClr val="6B778C"/>
                </a:solidFill>
                <a:latin typeface="Calibri" pitchFamily="34" charset="0"/>
                <a:ea typeface="Calibri" pitchFamily="34" charset="-122"/>
                <a:cs typeface="Calibri" pitchFamily="34" charset="-120"/>
              </a:rPr>
              <a:t>  ·  </a:t>
            </a:r>
            <a:pPr indent="0" marL="0">
              <a:buNone/>
            </a:pPr>
            <a:r>
              <a:rPr lang="en-US" sz="950" u="sng" dirty="0">
                <a:solidFill>
                  <a:srgbClr val="8AB4F8"/>
                </a:solidFill>
                <a:latin typeface="Calibri" pitchFamily="34" charset="0"/>
                <a:ea typeface="Calibri" pitchFamily="34" charset="-122"/>
                <a:cs typeface="Calibri" pitchFamily="34" charset="-120"/>
                <a:hlinkClick r:id="rId6" invalidUrl="" action="" tgtFrame="" tooltip="" history="1" highlightClick="0" endSnd="0">
                  <a:extLst>
                    <a:ext uri="{A12FA001-AC4F-418D-AE19-62706E023703}">
                      <ahyp:hlinkClr xmlns:ahyp="http://schemas.microsoft.com/office/drawing/2018/hyperlinkcolor" val="tx"/>
                    </a:ext>
                  </a:extLst>
                </a:hlinkClick>
              </a:rPr>
              <a:t>NIST on agent identity</a:t>
            </a:r>
            <a:pPr indent="0" marL="0">
              <a:buNone/>
            </a:pPr>
            <a:r>
              <a:rPr lang="en-US" sz="950" dirty="0">
                <a:solidFill>
                  <a:srgbClr val="6B778C"/>
                </a:solidFill>
                <a:latin typeface="Calibri" pitchFamily="34" charset="0"/>
                <a:ea typeface="Calibri" pitchFamily="34" charset="-122"/>
                <a:cs typeface="Calibri" pitchFamily="34" charset="-120"/>
              </a:rPr>
              <a:t>  ·  </a:t>
            </a:r>
            <a:pPr indent="0" marL="0">
              <a:buNone/>
            </a:pPr>
            <a:r>
              <a:rPr lang="en-US" sz="950" u="sng" dirty="0">
                <a:solidFill>
                  <a:srgbClr val="8AB4F8"/>
                </a:solidFill>
                <a:latin typeface="Calibri" pitchFamily="34" charset="0"/>
                <a:ea typeface="Calibri" pitchFamily="34" charset="-122"/>
                <a:cs typeface="Calibri" pitchFamily="34" charset="-120"/>
                <a:hlinkClick r:id="rId7" invalidUrl="" action="" tgtFrame="" tooltip="" history="1" highlightClick="0" endSnd="0">
                  <a:extLst>
                    <a:ext uri="{A12FA001-AC4F-418D-AE19-62706E023703}">
                      <ahyp:hlinkClr xmlns:ahyp="http://schemas.microsoft.com/office/drawing/2018/hyperlinkcolor" val="tx"/>
                    </a:ext>
                  </a:extLst>
                </a:hlinkClick>
              </a:rPr>
              <a:t>COSAiS overlays</a:t>
            </a:r>
            <a:pPr indent="0" marL="0">
              <a:buNone/>
            </a:pPr>
            <a:r>
              <a:rPr lang="en-US" sz="950" dirty="0">
                <a:solidFill>
                  <a:srgbClr val="6B778C"/>
                </a:solidFill>
                <a:latin typeface="Calibri" pitchFamily="34" charset="0"/>
                <a:ea typeface="Calibri" pitchFamily="34" charset="-122"/>
                <a:cs typeface="Calibri" pitchFamily="34" charset="-120"/>
              </a:rPr>
              <a:t>  ·  </a:t>
            </a:r>
            <a:pPr indent="0" marL="0">
              <a:buNone/>
            </a:pPr>
            <a:r>
              <a:rPr lang="en-US" sz="950" u="sng" dirty="0">
                <a:solidFill>
                  <a:srgbClr val="8AB4F8"/>
                </a:solidFill>
                <a:latin typeface="Calibri" pitchFamily="34" charset="0"/>
                <a:ea typeface="Calibri" pitchFamily="34" charset="-122"/>
                <a:cs typeface="Calibri" pitchFamily="34" charset="-120"/>
                <a:hlinkClick r:id="rId8" invalidUrl="" action="" tgtFrame="" tooltip="" history="1" highlightClick="0" endSnd="0">
                  <a:extLst>
                    <a:ext uri="{A12FA001-AC4F-418D-AE19-62706E023703}">
                      <ahyp:hlinkClr xmlns:ahyp="http://schemas.microsoft.com/office/drawing/2018/hyperlinkcolor" val="tx"/>
                    </a:ext>
                  </a:extLst>
                </a:hlinkClick>
              </a:rPr>
              <a:t>NIST IR 8596</a:t>
            </a:r>
            <a:pPr indent="0" marL="0">
              <a:buNone/>
            </a:pPr>
            <a:r>
              <a:rPr lang="en-US" sz="950" dirty="0">
                <a:solidFill>
                  <a:srgbClr val="6B778C"/>
                </a:solidFill>
                <a:latin typeface="Calibri" pitchFamily="34" charset="0"/>
                <a:ea typeface="Calibri" pitchFamily="34" charset="-122"/>
                <a:cs typeface="Calibri" pitchFamily="34" charset="-120"/>
              </a:rPr>
              <a:t>  ·  </a:t>
            </a:r>
            <a:pPr indent="0" marL="0">
              <a:buNone/>
            </a:pPr>
            <a:r>
              <a:rPr lang="en-US" sz="950" u="sng" dirty="0">
                <a:solidFill>
                  <a:srgbClr val="8AB4F8"/>
                </a:solidFill>
                <a:latin typeface="Calibri" pitchFamily="34" charset="0"/>
                <a:ea typeface="Calibri" pitchFamily="34" charset="-122"/>
                <a:cs typeface="Calibri" pitchFamily="34" charset="-120"/>
                <a:hlinkClick r:id="rId9" invalidUrl="" action="" tgtFrame="" tooltip="" history="1" highlightClick="0" endSnd="0">
                  <a:extLst>
                    <a:ext uri="{A12FA001-AC4F-418D-AE19-62706E023703}">
                      <ahyp:hlinkClr xmlns:ahyp="http://schemas.microsoft.com/office/drawing/2018/hyperlinkcolor" val="tx"/>
                    </a:ext>
                  </a:extLst>
                </a:hlinkClick>
              </a:rPr>
              <a:t>CAISI RFI summary</a:t>
            </a:r>
            <a:pPr indent="0" marL="0">
              <a:buNone/>
            </a:pPr>
            <a:r>
              <a:rPr lang="en-US" sz="950" dirty="0">
                <a:solidFill>
                  <a:srgbClr val="6B778C"/>
                </a:solidFill>
                <a:latin typeface="Calibri" pitchFamily="34" charset="0"/>
                <a:ea typeface="Calibri" pitchFamily="34" charset="-122"/>
                <a:cs typeface="Calibri" pitchFamily="34" charset="-120"/>
              </a:rPr>
              <a:t>  ·  </a:t>
            </a:r>
            <a:pPr indent="0" marL="0">
              <a:buNone/>
            </a:pPr>
            <a:r>
              <a:rPr lang="en-US" sz="950" u="sng" dirty="0">
                <a:solidFill>
                  <a:srgbClr val="8AB4F8"/>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release timing</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4" name="Text 2"/>
          <p:cNvSpPr txBox="1"/>
          <p:nvPr/>
        </p:nvSpPr>
        <p:spPr>
          <a:xfrm>
            <a:off x="548640" y="384048"/>
            <a:ext cx="9692640" cy="402336"/>
          </a:xfrm>
          <a:prstGeom prst="rect">
            <a:avLst/>
          </a:prstGeom>
          <a:noFill/>
          <a:ln/>
        </p:spPr>
        <p:txBody>
          <a:bodyPr wrap="square" lIns="0" tIns="0" rIns="0" bIns="0" rtlCol="0" anchor="ctr"/>
          <a:lstStyle/>
          <a:p>
            <a:pPr indent="0" marL="0">
              <a:buNone/>
            </a:pPr>
            <a:r>
              <a:rPr lang="en-US" sz="1100" b="1" spc="160" kern="0" dirty="0">
                <a:solidFill>
                  <a:srgbClr val="5C6577"/>
                </a:solidFill>
                <a:latin typeface="Courier New" pitchFamily="34" charset="0"/>
                <a:ea typeface="Courier New" pitchFamily="34" charset="-122"/>
                <a:cs typeface="Courier New" pitchFamily="34" charset="-120"/>
              </a:rPr>
              <a:t>SECTION TWO  ·  PLASMID, THE AGENT FLEET</a:t>
            </a:r>
            <a:endParaRPr lang="en-US" sz="1100" dirty="0"/>
          </a:p>
        </p:txBody>
      </p:sp>
      <p:sp>
        <p:nvSpPr>
          <p:cNvPr id="5" name="Text 3"/>
          <p:cNvSpPr txBox="1"/>
          <p:nvPr/>
        </p:nvSpPr>
        <p:spPr>
          <a:xfrm>
            <a:off x="548640" y="786384"/>
            <a:ext cx="11094415" cy="457200"/>
          </a:xfrm>
          <a:prstGeom prst="rect">
            <a:avLst/>
          </a:prstGeom>
          <a:noFill/>
          <a:ln/>
        </p:spPr>
        <p:txBody>
          <a:bodyPr wrap="square" lIns="0" tIns="0" rIns="0" bIns="0" rtlCol="0" anchor="t"/>
          <a:lstStyle/>
          <a:p>
            <a:pPr indent="0" marL="0">
              <a:buNone/>
            </a:pPr>
            <a:r>
              <a:rPr lang="en-US" sz="2600" b="1" dirty="0">
                <a:solidFill>
                  <a:srgbClr val="1A1F2B"/>
                </a:solidFill>
                <a:latin typeface="Cambria" pitchFamily="34" charset="0"/>
                <a:ea typeface="Cambria" pitchFamily="34" charset="-122"/>
                <a:cs typeface="Cambria" pitchFamily="34" charset="-120"/>
              </a:rPr>
              <a:t>I Built a Python Based Repository to Manage my Website</a:t>
            </a:r>
            <a:endParaRPr lang="en-US" sz="2600" dirty="0"/>
          </a:p>
        </p:txBody>
      </p:sp>
      <p:sp>
        <p:nvSpPr>
          <p:cNvPr id="6" name="Text 4"/>
          <p:cNvSpPr txBox="1"/>
          <p:nvPr/>
        </p:nvSpPr>
        <p:spPr>
          <a:xfrm>
            <a:off x="548640" y="1243584"/>
            <a:ext cx="11094415" cy="274320"/>
          </a:xfrm>
          <a:prstGeom prst="rect">
            <a:avLst/>
          </a:prstGeom>
          <a:noFill/>
          <a:ln/>
        </p:spPr>
        <p:txBody>
          <a:bodyPr wrap="square" lIns="0" tIns="0" rIns="0" bIns="0" rtlCol="0" anchor="t"/>
          <a:lstStyle/>
          <a:p>
            <a:pPr indent="0" marL="0">
              <a:lnSpc>
                <a:spcPts val="1600"/>
              </a:lnSpc>
              <a:buNone/>
            </a:pPr>
            <a:r>
              <a:rPr lang="en-US" sz="1300" i="1" dirty="0">
                <a:solidFill>
                  <a:srgbClr val="5C6577"/>
                </a:solidFill>
                <a:latin typeface="Calibri" pitchFamily="34" charset="0"/>
                <a:ea typeface="Calibri" pitchFamily="34" charset="-122"/>
                <a:cs typeface="Calibri" pitchFamily="34" charset="-120"/>
              </a:rPr>
              <a:t>Agent skills in each repository inform and route agent interactions.</a:t>
            </a:r>
            <a:endParaRPr lang="en-US" sz="1300" dirty="0"/>
          </a:p>
        </p:txBody>
      </p:sp>
      <p:sp>
        <p:nvSpPr>
          <p:cNvPr id="7" name="Shape 5"/>
          <p:cNvSpPr/>
          <p:nvPr/>
        </p:nvSpPr>
        <p:spPr>
          <a:xfrm>
            <a:off x="548640" y="1627632"/>
            <a:ext cx="4069080" cy="2157984"/>
          </a:xfrm>
          <a:prstGeom prst="roundRect">
            <a:avLst>
              <a:gd name="adj" fmla="val 2542"/>
            </a:avLst>
          </a:prstGeom>
          <a:solidFill>
            <a:srgbClr val="EEF0F4"/>
          </a:solidFill>
          <a:ln/>
        </p:spPr>
      </p:sp>
      <p:sp>
        <p:nvSpPr>
          <p:cNvPr id="8" name="Text 6"/>
          <p:cNvSpPr txBox="1"/>
          <p:nvPr/>
        </p:nvSpPr>
        <p:spPr>
          <a:xfrm>
            <a:off x="548640" y="1828800"/>
            <a:ext cx="4069080" cy="384048"/>
          </a:xfrm>
          <a:prstGeom prst="rect">
            <a:avLst/>
          </a:prstGeom>
          <a:noFill/>
          <a:ln/>
        </p:spPr>
        <p:txBody>
          <a:bodyPr wrap="square" lIns="0" tIns="0" rIns="0" bIns="0" rtlCol="0" anchor="ctr"/>
          <a:lstStyle/>
          <a:p>
            <a:pPr algn="ctr" indent="0" marL="0">
              <a:buNone/>
            </a:pPr>
            <a:r>
              <a:rPr lang="en-US" sz="2200" b="1" dirty="0">
                <a:solidFill>
                  <a:srgbClr val="1F6B58"/>
                </a:solidFill>
                <a:latin typeface="Cambria" pitchFamily="34" charset="0"/>
                <a:ea typeface="Cambria" pitchFamily="34" charset="-122"/>
                <a:cs typeface="Cambria" pitchFamily="34" charset="-120"/>
              </a:rPr>
              <a:t>PLASMID</a:t>
            </a:r>
            <a:endParaRPr lang="en-US" sz="2200" dirty="0"/>
          </a:p>
        </p:txBody>
      </p:sp>
      <p:sp>
        <p:nvSpPr>
          <p:cNvPr id="9" name="Text 7"/>
          <p:cNvSpPr txBox="1"/>
          <p:nvPr/>
        </p:nvSpPr>
        <p:spPr>
          <a:xfrm>
            <a:off x="804672" y="2267712"/>
            <a:ext cx="3557016" cy="457200"/>
          </a:xfrm>
          <a:prstGeom prst="rect">
            <a:avLst/>
          </a:prstGeom>
          <a:noFill/>
          <a:ln/>
        </p:spPr>
        <p:txBody>
          <a:bodyPr wrap="square" lIns="0" tIns="0" rIns="0" bIns="0" rtlCol="0" anchor="t"/>
          <a:lstStyle/>
          <a:p>
            <a:pPr algn="ctr" indent="0" marL="0">
              <a:lnSpc>
                <a:spcPts val="1250"/>
              </a:lnSpc>
              <a:buNone/>
            </a:pPr>
            <a:r>
              <a:rPr lang="en-US" sz="1000" dirty="0">
                <a:solidFill>
                  <a:srgbClr val="1A1F2B"/>
                </a:solidFill>
                <a:latin typeface="Calibri" pitchFamily="34" charset="0"/>
                <a:ea typeface="Calibri" pitchFamily="34" charset="-122"/>
                <a:cs typeface="Calibri" pitchFamily="34" charset="-120"/>
              </a:rPr>
              <a:t>A private crew of autonomous coding agents that maintain repositories on my behalf.</a:t>
            </a:r>
            <a:endParaRPr lang="en-US" sz="1000" dirty="0"/>
          </a:p>
        </p:txBody>
      </p:sp>
      <p:sp>
        <p:nvSpPr>
          <p:cNvPr id="10" name="Shape 8"/>
          <p:cNvSpPr/>
          <p:nvPr/>
        </p:nvSpPr>
        <p:spPr>
          <a:xfrm>
            <a:off x="804672" y="2834640"/>
            <a:ext cx="788213" cy="237744"/>
          </a:xfrm>
          <a:prstGeom prst="roundRect">
            <a:avLst>
              <a:gd name="adj" fmla="val 19231"/>
            </a:avLst>
          </a:prstGeom>
          <a:solidFill>
            <a:srgbClr val="FFFFFF"/>
          </a:solidFill>
          <a:ln w="12700">
            <a:solidFill>
              <a:srgbClr val="8A5410"/>
            </a:solidFill>
            <a:prstDash val="solid"/>
          </a:ln>
        </p:spPr>
      </p:sp>
      <p:sp>
        <p:nvSpPr>
          <p:cNvPr id="11" name="Text 9"/>
          <p:cNvSpPr txBox="1"/>
          <p:nvPr/>
        </p:nvSpPr>
        <p:spPr>
          <a:xfrm>
            <a:off x="804672" y="2834640"/>
            <a:ext cx="788213" cy="237744"/>
          </a:xfrm>
          <a:prstGeom prst="rect">
            <a:avLst/>
          </a:prstGeom>
          <a:noFill/>
          <a:ln/>
        </p:spPr>
        <p:txBody>
          <a:bodyPr wrap="square" lIns="0" tIns="0" rIns="0" bIns="0" rtlCol="0" anchor="ctr"/>
          <a:lstStyle/>
          <a:p>
            <a:pPr algn="ctr" indent="0" marL="0">
              <a:buNone/>
            </a:pPr>
            <a:r>
              <a:rPr lang="en-US" sz="750" b="1" dirty="0">
                <a:solidFill>
                  <a:srgbClr val="1A1F2B"/>
                </a:solidFill>
                <a:latin typeface="Courier New" pitchFamily="34" charset="0"/>
                <a:ea typeface="Courier New" pitchFamily="34" charset="-122"/>
                <a:cs typeface="Courier New" pitchFamily="34" charset="-120"/>
              </a:rPr>
              <a:t>Python 3.12</a:t>
            </a:r>
            <a:endParaRPr lang="en-US" sz="750" dirty="0"/>
          </a:p>
        </p:txBody>
      </p:sp>
      <p:sp>
        <p:nvSpPr>
          <p:cNvPr id="12" name="Shape 10"/>
          <p:cNvSpPr/>
          <p:nvPr/>
        </p:nvSpPr>
        <p:spPr>
          <a:xfrm>
            <a:off x="1675181" y="2834640"/>
            <a:ext cx="1071677" cy="237744"/>
          </a:xfrm>
          <a:prstGeom prst="roundRect">
            <a:avLst>
              <a:gd name="adj" fmla="val 19231"/>
            </a:avLst>
          </a:prstGeom>
          <a:solidFill>
            <a:srgbClr val="FFFFFF"/>
          </a:solidFill>
          <a:ln w="12700">
            <a:solidFill>
              <a:srgbClr val="8A5410"/>
            </a:solidFill>
            <a:prstDash val="solid"/>
          </a:ln>
        </p:spPr>
      </p:sp>
      <p:sp>
        <p:nvSpPr>
          <p:cNvPr id="13" name="Text 11"/>
          <p:cNvSpPr txBox="1"/>
          <p:nvPr/>
        </p:nvSpPr>
        <p:spPr>
          <a:xfrm>
            <a:off x="1675181" y="2834640"/>
            <a:ext cx="1071677" cy="237744"/>
          </a:xfrm>
          <a:prstGeom prst="rect">
            <a:avLst/>
          </a:prstGeom>
          <a:noFill/>
          <a:ln/>
        </p:spPr>
        <p:txBody>
          <a:bodyPr wrap="square" lIns="0" tIns="0" rIns="0" bIns="0" rtlCol="0" anchor="ctr"/>
          <a:lstStyle/>
          <a:p>
            <a:pPr algn="ctr" indent="0" marL="0">
              <a:buNone/>
            </a:pPr>
            <a:r>
              <a:rPr lang="en-US" sz="750" b="1" dirty="0">
                <a:solidFill>
                  <a:srgbClr val="1A1F2B"/>
                </a:solidFill>
                <a:latin typeface="Courier New" pitchFamily="34" charset="0"/>
                <a:ea typeface="Courier New" pitchFamily="34" charset="-122"/>
                <a:cs typeface="Courier New" pitchFamily="34" charset="-120"/>
              </a:rPr>
              <a:t>Claude Agent SDK</a:t>
            </a:r>
            <a:endParaRPr lang="en-US" sz="750" dirty="0"/>
          </a:p>
        </p:txBody>
      </p:sp>
      <p:sp>
        <p:nvSpPr>
          <p:cNvPr id="14" name="Shape 12"/>
          <p:cNvSpPr/>
          <p:nvPr/>
        </p:nvSpPr>
        <p:spPr>
          <a:xfrm>
            <a:off x="2829154" y="2834640"/>
            <a:ext cx="504749" cy="237744"/>
          </a:xfrm>
          <a:prstGeom prst="roundRect">
            <a:avLst>
              <a:gd name="adj" fmla="val 19231"/>
            </a:avLst>
          </a:prstGeom>
          <a:solidFill>
            <a:srgbClr val="FFFFFF"/>
          </a:solidFill>
          <a:ln w="12700">
            <a:solidFill>
              <a:srgbClr val="8A5410"/>
            </a:solidFill>
            <a:prstDash val="solid"/>
          </a:ln>
        </p:spPr>
      </p:sp>
      <p:sp>
        <p:nvSpPr>
          <p:cNvPr id="15" name="Text 13"/>
          <p:cNvSpPr txBox="1"/>
          <p:nvPr/>
        </p:nvSpPr>
        <p:spPr>
          <a:xfrm>
            <a:off x="2829154" y="2834640"/>
            <a:ext cx="504749" cy="237744"/>
          </a:xfrm>
          <a:prstGeom prst="rect">
            <a:avLst/>
          </a:prstGeom>
          <a:noFill/>
          <a:ln/>
        </p:spPr>
        <p:txBody>
          <a:bodyPr wrap="square" lIns="0" tIns="0" rIns="0" bIns="0" rtlCol="0" anchor="ctr"/>
          <a:lstStyle/>
          <a:p>
            <a:pPr algn="ctr" indent="0" marL="0">
              <a:buNone/>
            </a:pPr>
            <a:r>
              <a:rPr lang="en-US" sz="750" b="1" dirty="0">
                <a:solidFill>
                  <a:srgbClr val="1A1F2B"/>
                </a:solidFill>
                <a:latin typeface="Courier New" pitchFamily="34" charset="0"/>
                <a:ea typeface="Courier New" pitchFamily="34" charset="-122"/>
                <a:cs typeface="Courier New" pitchFamily="34" charset="-120"/>
              </a:rPr>
              <a:t>Docker</a:t>
            </a:r>
            <a:endParaRPr lang="en-US" sz="750" dirty="0"/>
          </a:p>
        </p:txBody>
      </p:sp>
      <p:sp>
        <p:nvSpPr>
          <p:cNvPr id="16" name="Shape 14"/>
          <p:cNvSpPr/>
          <p:nvPr/>
        </p:nvSpPr>
        <p:spPr>
          <a:xfrm>
            <a:off x="804672" y="3127248"/>
            <a:ext cx="1581912" cy="237744"/>
          </a:xfrm>
          <a:prstGeom prst="roundRect">
            <a:avLst>
              <a:gd name="adj" fmla="val 19231"/>
            </a:avLst>
          </a:prstGeom>
          <a:solidFill>
            <a:srgbClr val="FFFFFF"/>
          </a:solidFill>
          <a:ln w="12700">
            <a:solidFill>
              <a:srgbClr val="8A5410"/>
            </a:solidFill>
            <a:prstDash val="solid"/>
          </a:ln>
        </p:spPr>
      </p:sp>
      <p:sp>
        <p:nvSpPr>
          <p:cNvPr id="17" name="Text 15"/>
          <p:cNvSpPr txBox="1"/>
          <p:nvPr/>
        </p:nvSpPr>
        <p:spPr>
          <a:xfrm>
            <a:off x="804672" y="3127248"/>
            <a:ext cx="1581912" cy="237744"/>
          </a:xfrm>
          <a:prstGeom prst="rect">
            <a:avLst/>
          </a:prstGeom>
          <a:noFill/>
          <a:ln/>
        </p:spPr>
        <p:txBody>
          <a:bodyPr wrap="square" lIns="0" tIns="0" rIns="0" bIns="0" rtlCol="0" anchor="ctr"/>
          <a:lstStyle/>
          <a:p>
            <a:pPr algn="ctr" indent="0" marL="0">
              <a:buNone/>
            </a:pPr>
            <a:r>
              <a:rPr lang="en-US" sz="750" b="1" dirty="0">
                <a:solidFill>
                  <a:srgbClr val="1A1F2B"/>
                </a:solidFill>
                <a:latin typeface="Courier New" pitchFamily="34" charset="0"/>
                <a:ea typeface="Courier New" pitchFamily="34" charset="-122"/>
                <a:cs typeface="Courier New" pitchFamily="34" charset="-120"/>
              </a:rPr>
              <a:t>Azure Container Apps Jobs</a:t>
            </a:r>
            <a:endParaRPr lang="en-US" sz="750" dirty="0"/>
          </a:p>
        </p:txBody>
      </p:sp>
      <p:sp>
        <p:nvSpPr>
          <p:cNvPr id="18" name="Shape 16"/>
          <p:cNvSpPr/>
          <p:nvPr/>
        </p:nvSpPr>
        <p:spPr>
          <a:xfrm>
            <a:off x="2468880" y="3127248"/>
            <a:ext cx="901598" cy="237744"/>
          </a:xfrm>
          <a:prstGeom prst="roundRect">
            <a:avLst>
              <a:gd name="adj" fmla="val 19231"/>
            </a:avLst>
          </a:prstGeom>
          <a:solidFill>
            <a:srgbClr val="FFFFFF"/>
          </a:solidFill>
          <a:ln w="12700">
            <a:solidFill>
              <a:srgbClr val="8A5410"/>
            </a:solidFill>
            <a:prstDash val="solid"/>
          </a:ln>
        </p:spPr>
      </p:sp>
      <p:sp>
        <p:nvSpPr>
          <p:cNvPr id="19" name="Text 17"/>
          <p:cNvSpPr txBox="1"/>
          <p:nvPr/>
        </p:nvSpPr>
        <p:spPr>
          <a:xfrm>
            <a:off x="2468880" y="3127248"/>
            <a:ext cx="901598" cy="237744"/>
          </a:xfrm>
          <a:prstGeom prst="rect">
            <a:avLst/>
          </a:prstGeom>
          <a:noFill/>
          <a:ln/>
        </p:spPr>
        <p:txBody>
          <a:bodyPr wrap="square" lIns="0" tIns="0" rIns="0" bIns="0" rtlCol="0" anchor="ctr"/>
          <a:lstStyle/>
          <a:p>
            <a:pPr algn="ctr" indent="0" marL="0">
              <a:buNone/>
            </a:pPr>
            <a:r>
              <a:rPr lang="en-US" sz="750" b="1" dirty="0">
                <a:solidFill>
                  <a:srgbClr val="1A1F2B"/>
                </a:solidFill>
                <a:latin typeface="Courier New" pitchFamily="34" charset="0"/>
                <a:ea typeface="Courier New" pitchFamily="34" charset="-122"/>
                <a:cs typeface="Courier New" pitchFamily="34" charset="-120"/>
              </a:rPr>
              <a:t>Storage Queue</a:t>
            </a:r>
            <a:endParaRPr lang="en-US" sz="750" dirty="0"/>
          </a:p>
        </p:txBody>
      </p:sp>
      <p:sp>
        <p:nvSpPr>
          <p:cNvPr id="20" name="Shape 18"/>
          <p:cNvSpPr/>
          <p:nvPr/>
        </p:nvSpPr>
        <p:spPr>
          <a:xfrm>
            <a:off x="3452774" y="3127248"/>
            <a:ext cx="391363" cy="237744"/>
          </a:xfrm>
          <a:prstGeom prst="roundRect">
            <a:avLst>
              <a:gd name="adj" fmla="val 19231"/>
            </a:avLst>
          </a:prstGeom>
          <a:solidFill>
            <a:srgbClr val="FFFFFF"/>
          </a:solidFill>
          <a:ln w="12700">
            <a:solidFill>
              <a:srgbClr val="8A5410"/>
            </a:solidFill>
            <a:prstDash val="solid"/>
          </a:ln>
        </p:spPr>
      </p:sp>
      <p:sp>
        <p:nvSpPr>
          <p:cNvPr id="21" name="Text 19"/>
          <p:cNvSpPr txBox="1"/>
          <p:nvPr/>
        </p:nvSpPr>
        <p:spPr>
          <a:xfrm>
            <a:off x="3452774" y="3127248"/>
            <a:ext cx="391363" cy="237744"/>
          </a:xfrm>
          <a:prstGeom prst="rect">
            <a:avLst/>
          </a:prstGeom>
          <a:noFill/>
          <a:ln/>
        </p:spPr>
        <p:txBody>
          <a:bodyPr wrap="square" lIns="0" tIns="0" rIns="0" bIns="0" rtlCol="0" anchor="ctr"/>
          <a:lstStyle/>
          <a:p>
            <a:pPr algn="ctr" indent="0" marL="0">
              <a:buNone/>
            </a:pPr>
            <a:r>
              <a:rPr lang="en-US" sz="750" b="1" dirty="0">
                <a:solidFill>
                  <a:srgbClr val="1A1F2B"/>
                </a:solidFill>
                <a:latin typeface="Courier New" pitchFamily="34" charset="0"/>
                <a:ea typeface="Courier New" pitchFamily="34" charset="-122"/>
                <a:cs typeface="Courier New" pitchFamily="34" charset="-120"/>
              </a:rPr>
              <a:t>KEDA</a:t>
            </a:r>
            <a:endParaRPr lang="en-US" sz="750" dirty="0"/>
          </a:p>
        </p:txBody>
      </p:sp>
      <p:pic>
        <p:nvPicPr>
          <p:cNvPr id="22" name="Image 0" descr="/home/claude/deck/repo.png">    </p:cNvPr>
          <p:cNvPicPr>
            <a:picLocks noChangeAspect="1"/>
          </p:cNvPicPr>
          <p:nvPr/>
        </p:nvPicPr>
        <p:blipFill>
          <a:blip r:embed="rId1"/>
          <a:stretch>
            <a:fillRect/>
          </a:stretch>
        </p:blipFill>
        <p:spPr>
          <a:xfrm>
            <a:off x="4892040" y="1627632"/>
            <a:ext cx="3330222" cy="2157984"/>
          </a:xfrm>
          <a:prstGeom prst="rect">
            <a:avLst/>
          </a:prstGeom>
        </p:spPr>
      </p:pic>
      <p:pic>
        <p:nvPicPr>
          <p:cNvPr id="23" name="Image 1" descr="/home/claude/deck/site.png">    </p:cNvPr>
          <p:cNvPicPr>
            <a:picLocks noChangeAspect="1"/>
          </p:cNvPicPr>
          <p:nvPr/>
        </p:nvPicPr>
        <p:blipFill>
          <a:blip r:embed="rId2"/>
          <a:stretch>
            <a:fillRect/>
          </a:stretch>
        </p:blipFill>
        <p:spPr>
          <a:xfrm>
            <a:off x="8678791" y="1627632"/>
            <a:ext cx="2964264" cy="2157984"/>
          </a:xfrm>
          <a:prstGeom prst="rect">
            <a:avLst/>
          </a:prstGeom>
        </p:spPr>
      </p:pic>
      <p:sp>
        <p:nvSpPr>
          <p:cNvPr id="24" name="Text 20"/>
          <p:cNvSpPr txBox="1"/>
          <p:nvPr/>
        </p:nvSpPr>
        <p:spPr>
          <a:xfrm>
            <a:off x="548640" y="3858768"/>
            <a:ext cx="4069080" cy="256032"/>
          </a:xfrm>
          <a:prstGeom prst="rect">
            <a:avLst/>
          </a:prstGeom>
          <a:noFill/>
          <a:ln/>
        </p:spPr>
        <p:txBody>
          <a:bodyPr wrap="square" lIns="0" tIns="0" rIns="0" bIns="0" rtlCol="0" anchor="t"/>
          <a:lstStyle/>
          <a:p>
            <a:pPr indent="0" marL="0">
              <a:lnSpc>
                <a:spcPts val="1100"/>
              </a:lnSpc>
              <a:buNone/>
            </a:pPr>
            <a:r>
              <a:rPr lang="en-US" sz="900" b="1" spc="100" kern="0" dirty="0">
                <a:solidFill>
                  <a:srgbClr val="1F6B58"/>
                </a:solidFill>
                <a:latin typeface="Courier New" pitchFamily="34" charset="0"/>
                <a:ea typeface="Courier New" pitchFamily="34" charset="-122"/>
                <a:cs typeface="Courier New" pitchFamily="34" charset="-120"/>
              </a:rPr>
              <a:t>THE CREW</a:t>
            </a:r>
            <a:pPr indent="0" marL="0">
              <a:lnSpc>
                <a:spcPts val="1100"/>
              </a:lnSpc>
              <a:buNone/>
            </a:pPr>
            <a:r>
              <a:rPr lang="en-US" sz="950" dirty="0">
                <a:solidFill>
                  <a:srgbClr val="5C6577"/>
                </a:solidFill>
                <a:latin typeface="Calibri" pitchFamily="34" charset="0"/>
                <a:ea typeface="Calibri" pitchFamily="34" charset="-122"/>
                <a:cs typeface="Calibri" pitchFamily="34" charset="-120"/>
              </a:rPr>
              <a:t>   private, autonomous, unattended</a:t>
            </a:r>
            <a:endParaRPr lang="en-US" sz="900" dirty="0"/>
          </a:p>
        </p:txBody>
      </p:sp>
      <p:sp>
        <p:nvSpPr>
          <p:cNvPr id="25" name="Text 21"/>
          <p:cNvSpPr txBox="1"/>
          <p:nvPr/>
        </p:nvSpPr>
        <p:spPr>
          <a:xfrm>
            <a:off x="4892040" y="3858768"/>
            <a:ext cx="3330222" cy="256032"/>
          </a:xfrm>
          <a:prstGeom prst="rect">
            <a:avLst/>
          </a:prstGeom>
          <a:noFill/>
          <a:ln/>
        </p:spPr>
        <p:txBody>
          <a:bodyPr wrap="square" lIns="0" tIns="0" rIns="0" bIns="0" rtlCol="0" anchor="t"/>
          <a:lstStyle/>
          <a:p>
            <a:pPr indent="0" marL="0">
              <a:lnSpc>
                <a:spcPts val="1100"/>
              </a:lnSpc>
              <a:buNone/>
            </a:pPr>
            <a:r>
              <a:rPr lang="en-US" sz="900" b="1" spc="100" kern="0" dirty="0">
                <a:solidFill>
                  <a:srgbClr val="1F6B58"/>
                </a:solidFill>
                <a:latin typeface="Courier New" pitchFamily="34" charset="0"/>
                <a:ea typeface="Courier New" pitchFamily="34" charset="-122"/>
                <a:cs typeface="Courier New" pitchFamily="34" charset="-120"/>
              </a:rPr>
              <a:t>IT READS THIS</a:t>
            </a:r>
            <a:pPr indent="0" marL="0">
              <a:lnSpc>
                <a:spcPts val="1100"/>
              </a:lnSpc>
              <a:buNone/>
            </a:pPr>
            <a:r>
              <a:rPr lang="en-US" sz="950" dirty="0">
                <a:solidFill>
                  <a:srgbClr val="5C6577"/>
                </a:solidFill>
                <a:latin typeface="Calibri" pitchFamily="34" charset="0"/>
                <a:ea typeface="Calibri" pitchFamily="34" charset="-122"/>
                <a:cs typeface="Calibri" pitchFamily="34" charset="-120"/>
              </a:rPr>
              <a:t>   the four repo-scoped skills on main</a:t>
            </a:r>
            <a:endParaRPr lang="en-US" sz="900" dirty="0"/>
          </a:p>
        </p:txBody>
      </p:sp>
      <p:sp>
        <p:nvSpPr>
          <p:cNvPr id="26" name="Text 22"/>
          <p:cNvSpPr txBox="1"/>
          <p:nvPr/>
        </p:nvSpPr>
        <p:spPr>
          <a:xfrm>
            <a:off x="8678791" y="3858768"/>
            <a:ext cx="2964264" cy="256032"/>
          </a:xfrm>
          <a:prstGeom prst="rect">
            <a:avLst/>
          </a:prstGeom>
          <a:noFill/>
          <a:ln/>
        </p:spPr>
        <p:txBody>
          <a:bodyPr wrap="square" lIns="0" tIns="0" rIns="0" bIns="0" rtlCol="0" anchor="t"/>
          <a:lstStyle/>
          <a:p>
            <a:pPr indent="0" marL="0">
              <a:lnSpc>
                <a:spcPts val="1100"/>
              </a:lnSpc>
              <a:buNone/>
            </a:pPr>
            <a:r>
              <a:rPr lang="en-US" sz="900" b="1" spc="100" kern="0" dirty="0">
                <a:solidFill>
                  <a:srgbClr val="1F6B58"/>
                </a:solidFill>
                <a:latin typeface="Courier New" pitchFamily="34" charset="0"/>
                <a:ea typeface="Courier New" pitchFamily="34" charset="-122"/>
                <a:cs typeface="Courier New" pitchFamily="34" charset="-120"/>
              </a:rPr>
              <a:t>AND THIS SHIPS</a:t>
            </a:r>
            <a:pPr indent="0" marL="0">
              <a:lnSpc>
                <a:spcPts val="1100"/>
              </a:lnSpc>
              <a:buNone/>
            </a:pPr>
            <a:r>
              <a:rPr lang="en-US" sz="950" dirty="0">
                <a:solidFill>
                  <a:srgbClr val="5C6577"/>
                </a:solidFill>
                <a:latin typeface="Calibri" pitchFamily="34" charset="0"/>
                <a:ea typeface="Calibri" pitchFamily="34" charset="-122"/>
                <a:cs typeface="Calibri" pitchFamily="34" charset="-120"/>
              </a:rPr>
              <a:t>   techwithem.com, on Cloudflare</a:t>
            </a:r>
            <a:endParaRPr lang="en-US" sz="900" dirty="0"/>
          </a:p>
        </p:txBody>
      </p:sp>
      <p:sp>
        <p:nvSpPr>
          <p:cNvPr id="27" name="Shape 23"/>
          <p:cNvSpPr/>
          <p:nvPr/>
        </p:nvSpPr>
        <p:spPr>
          <a:xfrm>
            <a:off x="4654296" y="2706624"/>
            <a:ext cx="201168" cy="0"/>
          </a:xfrm>
          <a:prstGeom prst="line">
            <a:avLst/>
          </a:prstGeom>
          <a:noFill/>
          <a:ln w="25400">
            <a:solidFill>
              <a:srgbClr val="1F6B58"/>
            </a:solidFill>
            <a:prstDash val="solid"/>
            <a:tailEnd type="triangle"/>
          </a:ln>
        </p:spPr>
      </p:sp>
      <p:sp>
        <p:nvSpPr>
          <p:cNvPr id="28" name="Shape 24"/>
          <p:cNvSpPr/>
          <p:nvPr/>
        </p:nvSpPr>
        <p:spPr>
          <a:xfrm>
            <a:off x="8258838" y="2706624"/>
            <a:ext cx="201168" cy="0"/>
          </a:xfrm>
          <a:prstGeom prst="line">
            <a:avLst/>
          </a:prstGeom>
          <a:noFill/>
          <a:ln w="25400">
            <a:solidFill>
              <a:srgbClr val="1F6B58"/>
            </a:solidFill>
            <a:prstDash val="solid"/>
            <a:tailEnd type="triangle"/>
          </a:ln>
        </p:spPr>
      </p:sp>
      <p:sp>
        <p:nvSpPr>
          <p:cNvPr id="29" name="Text 25"/>
          <p:cNvSpPr txBox="1"/>
          <p:nvPr/>
        </p:nvSpPr>
        <p:spPr>
          <a:xfrm>
            <a:off x="548640" y="4261104"/>
            <a:ext cx="7315200" cy="219456"/>
          </a:xfrm>
          <a:prstGeom prst="rect">
            <a:avLst/>
          </a:prstGeom>
          <a:noFill/>
          <a:ln/>
        </p:spPr>
        <p:txBody>
          <a:bodyPr wrap="square" lIns="0" tIns="0" rIns="0" bIns="0" rtlCol="0" anchor="t"/>
          <a:lstStyle/>
          <a:p>
            <a:pPr indent="0" marL="0">
              <a:buNone/>
            </a:pPr>
            <a:r>
              <a:rPr lang="en-US" sz="1000" b="1" spc="120" kern="0" dirty="0">
                <a:solidFill>
                  <a:srgbClr val="1F6B58"/>
                </a:solidFill>
                <a:latin typeface="Courier New" pitchFamily="34" charset="0"/>
                <a:ea typeface="Courier New" pitchFamily="34" charset="-122"/>
                <a:cs typeface="Courier New" pitchFamily="34" charset="-120"/>
              </a:rPr>
              <a:t>ONE RUN, START TO FINISH</a:t>
            </a:r>
            <a:endParaRPr lang="en-US" sz="1000" dirty="0"/>
          </a:p>
        </p:txBody>
      </p:sp>
      <p:sp>
        <p:nvSpPr>
          <p:cNvPr id="30" name="Shape 26"/>
          <p:cNvSpPr/>
          <p:nvPr/>
        </p:nvSpPr>
        <p:spPr>
          <a:xfrm>
            <a:off x="548640" y="4498848"/>
            <a:ext cx="2121408" cy="1024128"/>
          </a:xfrm>
          <a:prstGeom prst="roundRect">
            <a:avLst>
              <a:gd name="adj" fmla="val 5357"/>
            </a:avLst>
          </a:prstGeom>
          <a:solidFill>
            <a:srgbClr val="EEF0F4"/>
          </a:solidFill>
          <a:ln/>
        </p:spPr>
      </p:sp>
      <p:sp>
        <p:nvSpPr>
          <p:cNvPr id="31" name="Shape 27"/>
          <p:cNvSpPr/>
          <p:nvPr/>
        </p:nvSpPr>
        <p:spPr>
          <a:xfrm>
            <a:off x="713232" y="4590288"/>
            <a:ext cx="237744" cy="237744"/>
          </a:xfrm>
          <a:prstGeom prst="roundRect">
            <a:avLst>
              <a:gd name="adj" fmla="val 23077"/>
            </a:avLst>
          </a:prstGeom>
          <a:solidFill>
            <a:srgbClr val="1F6B58"/>
          </a:solidFill>
          <a:ln/>
        </p:spPr>
      </p:sp>
      <p:sp>
        <p:nvSpPr>
          <p:cNvPr id="32" name="Text 28"/>
          <p:cNvSpPr txBox="1"/>
          <p:nvPr/>
        </p:nvSpPr>
        <p:spPr>
          <a:xfrm>
            <a:off x="713232" y="4590288"/>
            <a:ext cx="237744"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Courier New" pitchFamily="34" charset="0"/>
                <a:ea typeface="Courier New" pitchFamily="34" charset="-122"/>
                <a:cs typeface="Courier New" pitchFamily="34" charset="-120"/>
              </a:rPr>
              <a:t>1</a:t>
            </a:r>
            <a:endParaRPr lang="en-US" sz="900" dirty="0"/>
          </a:p>
        </p:txBody>
      </p:sp>
      <p:sp>
        <p:nvSpPr>
          <p:cNvPr id="33" name="Text 29"/>
          <p:cNvSpPr txBox="1"/>
          <p:nvPr/>
        </p:nvSpPr>
        <p:spPr>
          <a:xfrm>
            <a:off x="1024128" y="4590288"/>
            <a:ext cx="1481328" cy="237744"/>
          </a:xfrm>
          <a:prstGeom prst="rect">
            <a:avLst/>
          </a:prstGeom>
          <a:noFill/>
          <a:ln/>
        </p:spPr>
        <p:txBody>
          <a:bodyPr wrap="square" lIns="0" tIns="0" rIns="0" bIns="0" rtlCol="0" anchor="ctr"/>
          <a:lstStyle/>
          <a:p>
            <a:pPr indent="0" marL="0">
              <a:buNone/>
            </a:pPr>
            <a:r>
              <a:rPr lang="en-US" sz="850" b="1" spc="70" kern="0" dirty="0">
                <a:solidFill>
                  <a:srgbClr val="1A1F2B"/>
                </a:solidFill>
                <a:latin typeface="Courier New" pitchFamily="34" charset="0"/>
                <a:ea typeface="Courier New" pitchFamily="34" charset="-122"/>
                <a:cs typeface="Courier New" pitchFamily="34" charset="-120"/>
              </a:rPr>
              <a:t>ONE UNIT OF WORK</a:t>
            </a:r>
            <a:endParaRPr lang="en-US" sz="850" dirty="0"/>
          </a:p>
        </p:txBody>
      </p:sp>
      <p:sp>
        <p:nvSpPr>
          <p:cNvPr id="34" name="Text 30"/>
          <p:cNvSpPr txBox="1"/>
          <p:nvPr/>
        </p:nvSpPr>
        <p:spPr>
          <a:xfrm>
            <a:off x="713232" y="4901184"/>
            <a:ext cx="1792224" cy="548640"/>
          </a:xfrm>
          <a:prstGeom prst="rect">
            <a:avLst/>
          </a:prstGeom>
          <a:noFill/>
          <a:ln/>
        </p:spPr>
        <p:txBody>
          <a:bodyPr wrap="square" lIns="0" tIns="0" rIns="0" bIns="0" rtlCol="0" anchor="t"/>
          <a:lstStyle/>
          <a:p>
            <a:pPr indent="0" marL="0">
              <a:lnSpc>
                <a:spcPts val="1050"/>
              </a:lnSpc>
              <a:buNone/>
            </a:pPr>
            <a:r>
              <a:rPr lang="en-US" sz="850" dirty="0">
                <a:solidFill>
                  <a:srgbClr val="5C6577"/>
                </a:solidFill>
                <a:latin typeface="Calibri" pitchFamily="34" charset="0"/>
                <a:ea typeface="Calibri" pitchFamily="34" charset="-122"/>
                <a:cs typeface="Calibri" pitchFamily="34" charset="-120"/>
              </a:rPr>
              <a:t>One message, one change, one dollar ceiling.</a:t>
            </a:r>
            <a:endParaRPr lang="en-US" sz="850" dirty="0"/>
          </a:p>
        </p:txBody>
      </p:sp>
      <p:sp>
        <p:nvSpPr>
          <p:cNvPr id="35" name="Shape 31"/>
          <p:cNvSpPr/>
          <p:nvPr/>
        </p:nvSpPr>
        <p:spPr>
          <a:xfrm>
            <a:off x="2679192" y="5010912"/>
            <a:ext cx="91440" cy="0"/>
          </a:xfrm>
          <a:prstGeom prst="line">
            <a:avLst/>
          </a:prstGeom>
          <a:noFill/>
          <a:ln w="19050">
            <a:solidFill>
              <a:srgbClr val="8A93A5"/>
            </a:solidFill>
            <a:prstDash val="solid"/>
            <a:tailEnd type="triangle"/>
          </a:ln>
        </p:spPr>
      </p:sp>
      <p:sp>
        <p:nvSpPr>
          <p:cNvPr id="36" name="Shape 32"/>
          <p:cNvSpPr/>
          <p:nvPr/>
        </p:nvSpPr>
        <p:spPr>
          <a:xfrm>
            <a:off x="2779776" y="4498848"/>
            <a:ext cx="2121408" cy="1024128"/>
          </a:xfrm>
          <a:prstGeom prst="roundRect">
            <a:avLst>
              <a:gd name="adj" fmla="val 5357"/>
            </a:avLst>
          </a:prstGeom>
          <a:solidFill>
            <a:srgbClr val="EEF0F4"/>
          </a:solidFill>
          <a:ln/>
        </p:spPr>
      </p:sp>
      <p:sp>
        <p:nvSpPr>
          <p:cNvPr id="37" name="Shape 33"/>
          <p:cNvSpPr/>
          <p:nvPr/>
        </p:nvSpPr>
        <p:spPr>
          <a:xfrm>
            <a:off x="2944368" y="4590288"/>
            <a:ext cx="237744" cy="237744"/>
          </a:xfrm>
          <a:prstGeom prst="roundRect">
            <a:avLst>
              <a:gd name="adj" fmla="val 23077"/>
            </a:avLst>
          </a:prstGeom>
          <a:solidFill>
            <a:srgbClr val="1F6B58"/>
          </a:solidFill>
          <a:ln/>
        </p:spPr>
      </p:sp>
      <p:sp>
        <p:nvSpPr>
          <p:cNvPr id="38" name="Text 34"/>
          <p:cNvSpPr txBox="1"/>
          <p:nvPr/>
        </p:nvSpPr>
        <p:spPr>
          <a:xfrm>
            <a:off x="2944368" y="4590288"/>
            <a:ext cx="237744"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Courier New" pitchFamily="34" charset="0"/>
                <a:ea typeface="Courier New" pitchFamily="34" charset="-122"/>
                <a:cs typeface="Courier New" pitchFamily="34" charset="-120"/>
              </a:rPr>
              <a:t>2</a:t>
            </a:r>
            <a:endParaRPr lang="en-US" sz="900" dirty="0"/>
          </a:p>
        </p:txBody>
      </p:sp>
      <p:sp>
        <p:nvSpPr>
          <p:cNvPr id="39" name="Text 35"/>
          <p:cNvSpPr txBox="1"/>
          <p:nvPr/>
        </p:nvSpPr>
        <p:spPr>
          <a:xfrm>
            <a:off x="3255264" y="4590288"/>
            <a:ext cx="1481328" cy="237744"/>
          </a:xfrm>
          <a:prstGeom prst="rect">
            <a:avLst/>
          </a:prstGeom>
          <a:noFill/>
          <a:ln/>
        </p:spPr>
        <p:txBody>
          <a:bodyPr wrap="square" lIns="0" tIns="0" rIns="0" bIns="0" rtlCol="0" anchor="ctr"/>
          <a:lstStyle/>
          <a:p>
            <a:pPr indent="0" marL="0">
              <a:buNone/>
            </a:pPr>
            <a:r>
              <a:rPr lang="en-US" sz="850" b="1" spc="70" kern="0" dirty="0">
                <a:solidFill>
                  <a:srgbClr val="1A1F2B"/>
                </a:solidFill>
                <a:latin typeface="Courier New" pitchFamily="34" charset="0"/>
                <a:ea typeface="Courier New" pitchFamily="34" charset="-122"/>
                <a:cs typeface="Courier New" pitchFamily="34" charset="-120"/>
              </a:rPr>
              <a:t>THE JOB STARTS</a:t>
            </a:r>
            <a:endParaRPr lang="en-US" sz="850" dirty="0"/>
          </a:p>
        </p:txBody>
      </p:sp>
      <p:sp>
        <p:nvSpPr>
          <p:cNvPr id="40" name="Text 36"/>
          <p:cNvSpPr txBox="1"/>
          <p:nvPr/>
        </p:nvSpPr>
        <p:spPr>
          <a:xfrm>
            <a:off x="2944368" y="4901184"/>
            <a:ext cx="1792224" cy="548640"/>
          </a:xfrm>
          <a:prstGeom prst="rect">
            <a:avLst/>
          </a:prstGeom>
          <a:noFill/>
          <a:ln/>
        </p:spPr>
        <p:txBody>
          <a:bodyPr wrap="square" lIns="0" tIns="0" rIns="0" bIns="0" rtlCol="0" anchor="t"/>
          <a:lstStyle/>
          <a:p>
            <a:pPr indent="0" marL="0">
              <a:lnSpc>
                <a:spcPts val="1050"/>
              </a:lnSpc>
              <a:buNone/>
            </a:pPr>
            <a:r>
              <a:rPr lang="en-US" sz="850" dirty="0">
                <a:solidFill>
                  <a:srgbClr val="5C6577"/>
                </a:solidFill>
                <a:latin typeface="Calibri" pitchFamily="34" charset="0"/>
                <a:ea typeface="Calibri" pitchFamily="34" charset="-122"/>
                <a:cs typeface="Calibri" pitchFamily="34" charset="-120"/>
              </a:rPr>
              <a:t>The queue scales a container up. Python 3.12 on the Agent SDK.</a:t>
            </a:r>
            <a:endParaRPr lang="en-US" sz="850" dirty="0"/>
          </a:p>
        </p:txBody>
      </p:sp>
      <p:sp>
        <p:nvSpPr>
          <p:cNvPr id="41" name="Shape 37"/>
          <p:cNvSpPr/>
          <p:nvPr/>
        </p:nvSpPr>
        <p:spPr>
          <a:xfrm>
            <a:off x="4910328" y="5010912"/>
            <a:ext cx="91440" cy="0"/>
          </a:xfrm>
          <a:prstGeom prst="line">
            <a:avLst/>
          </a:prstGeom>
          <a:noFill/>
          <a:ln w="19050">
            <a:solidFill>
              <a:srgbClr val="8A93A5"/>
            </a:solidFill>
            <a:prstDash val="solid"/>
            <a:tailEnd type="triangle"/>
          </a:ln>
        </p:spPr>
      </p:sp>
      <p:sp>
        <p:nvSpPr>
          <p:cNvPr id="42" name="Shape 38"/>
          <p:cNvSpPr/>
          <p:nvPr/>
        </p:nvSpPr>
        <p:spPr>
          <a:xfrm>
            <a:off x="5010912" y="4498848"/>
            <a:ext cx="2121408" cy="1024128"/>
          </a:xfrm>
          <a:prstGeom prst="roundRect">
            <a:avLst>
              <a:gd name="adj" fmla="val 5357"/>
            </a:avLst>
          </a:prstGeom>
          <a:solidFill>
            <a:srgbClr val="EEF0F4"/>
          </a:solidFill>
          <a:ln/>
        </p:spPr>
      </p:sp>
      <p:sp>
        <p:nvSpPr>
          <p:cNvPr id="43" name="Shape 39"/>
          <p:cNvSpPr/>
          <p:nvPr/>
        </p:nvSpPr>
        <p:spPr>
          <a:xfrm>
            <a:off x="5175504" y="4590288"/>
            <a:ext cx="237744" cy="237744"/>
          </a:xfrm>
          <a:prstGeom prst="roundRect">
            <a:avLst>
              <a:gd name="adj" fmla="val 23077"/>
            </a:avLst>
          </a:prstGeom>
          <a:solidFill>
            <a:srgbClr val="8A5410"/>
          </a:solidFill>
          <a:ln/>
        </p:spPr>
      </p:sp>
      <p:sp>
        <p:nvSpPr>
          <p:cNvPr id="44" name="Text 40"/>
          <p:cNvSpPr txBox="1"/>
          <p:nvPr/>
        </p:nvSpPr>
        <p:spPr>
          <a:xfrm>
            <a:off x="5175504" y="4590288"/>
            <a:ext cx="237744"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Courier New" pitchFamily="34" charset="0"/>
                <a:ea typeface="Courier New" pitchFamily="34" charset="-122"/>
                <a:cs typeface="Courier New" pitchFamily="34" charset="-120"/>
              </a:rPr>
              <a:t>3</a:t>
            </a:r>
            <a:endParaRPr lang="en-US" sz="900" dirty="0"/>
          </a:p>
        </p:txBody>
      </p:sp>
      <p:sp>
        <p:nvSpPr>
          <p:cNvPr id="45" name="Text 41"/>
          <p:cNvSpPr txBox="1"/>
          <p:nvPr/>
        </p:nvSpPr>
        <p:spPr>
          <a:xfrm>
            <a:off x="5486400" y="4590288"/>
            <a:ext cx="1481328" cy="237744"/>
          </a:xfrm>
          <a:prstGeom prst="rect">
            <a:avLst/>
          </a:prstGeom>
          <a:noFill/>
          <a:ln/>
        </p:spPr>
        <p:txBody>
          <a:bodyPr wrap="square" lIns="0" tIns="0" rIns="0" bIns="0" rtlCol="0" anchor="ctr"/>
          <a:lstStyle/>
          <a:p>
            <a:pPr indent="0" marL="0">
              <a:buNone/>
            </a:pPr>
            <a:r>
              <a:rPr lang="en-US" sz="850" b="1" spc="70" kern="0" dirty="0">
                <a:solidFill>
                  <a:srgbClr val="1A1F2B"/>
                </a:solidFill>
                <a:latin typeface="Courier New" pitchFamily="34" charset="0"/>
                <a:ea typeface="Courier New" pitchFamily="34" charset="-122"/>
                <a:cs typeface="Courier New" pitchFamily="34" charset="-120"/>
              </a:rPr>
              <a:t>THE BUILDER</a:t>
            </a:r>
            <a:endParaRPr lang="en-US" sz="850" dirty="0"/>
          </a:p>
        </p:txBody>
      </p:sp>
      <p:sp>
        <p:nvSpPr>
          <p:cNvPr id="46" name="Text 42"/>
          <p:cNvSpPr txBox="1"/>
          <p:nvPr/>
        </p:nvSpPr>
        <p:spPr>
          <a:xfrm>
            <a:off x="5175504" y="4901184"/>
            <a:ext cx="1792224" cy="548640"/>
          </a:xfrm>
          <a:prstGeom prst="rect">
            <a:avLst/>
          </a:prstGeom>
          <a:noFill/>
          <a:ln/>
        </p:spPr>
        <p:txBody>
          <a:bodyPr wrap="square" lIns="0" tIns="0" rIns="0" bIns="0" rtlCol="0" anchor="t"/>
          <a:lstStyle/>
          <a:p>
            <a:pPr indent="0" marL="0">
              <a:lnSpc>
                <a:spcPts val="1050"/>
              </a:lnSpc>
              <a:buNone/>
            </a:pPr>
            <a:r>
              <a:rPr lang="en-US" sz="850" dirty="0">
                <a:solidFill>
                  <a:srgbClr val="5C6577"/>
                </a:solidFill>
                <a:latin typeface="Calibri" pitchFamily="34" charset="0"/>
                <a:ea typeface="Calibri" pitchFamily="34" charset="-122"/>
                <a:cs typeface="Calibri" pitchFamily="34" charset="-120"/>
              </a:rPr>
              <a:t>Edits only inside its change class. No network, no GitHub.</a:t>
            </a:r>
            <a:endParaRPr lang="en-US" sz="850" dirty="0"/>
          </a:p>
        </p:txBody>
      </p:sp>
      <p:sp>
        <p:nvSpPr>
          <p:cNvPr id="47" name="Shape 43"/>
          <p:cNvSpPr/>
          <p:nvPr/>
        </p:nvSpPr>
        <p:spPr>
          <a:xfrm>
            <a:off x="7141464" y="5010912"/>
            <a:ext cx="91440" cy="0"/>
          </a:xfrm>
          <a:prstGeom prst="line">
            <a:avLst/>
          </a:prstGeom>
          <a:noFill/>
          <a:ln w="19050">
            <a:solidFill>
              <a:srgbClr val="8A93A5"/>
            </a:solidFill>
            <a:prstDash val="solid"/>
            <a:tailEnd type="triangle"/>
          </a:ln>
        </p:spPr>
      </p:sp>
      <p:sp>
        <p:nvSpPr>
          <p:cNvPr id="48" name="Shape 44"/>
          <p:cNvSpPr/>
          <p:nvPr/>
        </p:nvSpPr>
        <p:spPr>
          <a:xfrm>
            <a:off x="7242048" y="4498848"/>
            <a:ext cx="2121408" cy="1024128"/>
          </a:xfrm>
          <a:prstGeom prst="roundRect">
            <a:avLst>
              <a:gd name="adj" fmla="val 5357"/>
            </a:avLst>
          </a:prstGeom>
          <a:solidFill>
            <a:srgbClr val="EEF0F4"/>
          </a:solidFill>
          <a:ln/>
        </p:spPr>
      </p:sp>
      <p:sp>
        <p:nvSpPr>
          <p:cNvPr id="49" name="Shape 45"/>
          <p:cNvSpPr/>
          <p:nvPr/>
        </p:nvSpPr>
        <p:spPr>
          <a:xfrm>
            <a:off x="7406640" y="4590288"/>
            <a:ext cx="237744" cy="237744"/>
          </a:xfrm>
          <a:prstGeom prst="roundRect">
            <a:avLst>
              <a:gd name="adj" fmla="val 23077"/>
            </a:avLst>
          </a:prstGeom>
          <a:solidFill>
            <a:srgbClr val="8A5410"/>
          </a:solidFill>
          <a:ln/>
        </p:spPr>
      </p:sp>
      <p:sp>
        <p:nvSpPr>
          <p:cNvPr id="50" name="Text 46"/>
          <p:cNvSpPr txBox="1"/>
          <p:nvPr/>
        </p:nvSpPr>
        <p:spPr>
          <a:xfrm>
            <a:off x="7406640" y="4590288"/>
            <a:ext cx="237744"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Courier New" pitchFamily="34" charset="0"/>
                <a:ea typeface="Courier New" pitchFamily="34" charset="-122"/>
                <a:cs typeface="Courier New" pitchFamily="34" charset="-120"/>
              </a:rPr>
              <a:t>4</a:t>
            </a:r>
            <a:endParaRPr lang="en-US" sz="900" dirty="0"/>
          </a:p>
        </p:txBody>
      </p:sp>
      <p:sp>
        <p:nvSpPr>
          <p:cNvPr id="51" name="Text 47"/>
          <p:cNvSpPr txBox="1"/>
          <p:nvPr/>
        </p:nvSpPr>
        <p:spPr>
          <a:xfrm>
            <a:off x="7717536" y="4590288"/>
            <a:ext cx="1481328" cy="237744"/>
          </a:xfrm>
          <a:prstGeom prst="rect">
            <a:avLst/>
          </a:prstGeom>
          <a:noFill/>
          <a:ln/>
        </p:spPr>
        <p:txBody>
          <a:bodyPr wrap="square" lIns="0" tIns="0" rIns="0" bIns="0" rtlCol="0" anchor="ctr"/>
          <a:lstStyle/>
          <a:p>
            <a:pPr indent="0" marL="0">
              <a:buNone/>
            </a:pPr>
            <a:r>
              <a:rPr lang="en-US" sz="850" b="1" spc="70" kern="0" dirty="0">
                <a:solidFill>
                  <a:srgbClr val="1A1F2B"/>
                </a:solidFill>
                <a:latin typeface="Courier New" pitchFamily="34" charset="0"/>
                <a:ea typeface="Courier New" pitchFamily="34" charset="-122"/>
                <a:cs typeface="Courier New" pitchFamily="34" charset="-120"/>
              </a:rPr>
              <a:t>THE VERIFIER</a:t>
            </a:r>
            <a:endParaRPr lang="en-US" sz="850" dirty="0"/>
          </a:p>
        </p:txBody>
      </p:sp>
      <p:sp>
        <p:nvSpPr>
          <p:cNvPr id="52" name="Text 48"/>
          <p:cNvSpPr txBox="1"/>
          <p:nvPr/>
        </p:nvSpPr>
        <p:spPr>
          <a:xfrm>
            <a:off x="7406640" y="4901184"/>
            <a:ext cx="1792224" cy="548640"/>
          </a:xfrm>
          <a:prstGeom prst="rect">
            <a:avLst/>
          </a:prstGeom>
          <a:noFill/>
          <a:ln/>
        </p:spPr>
        <p:txBody>
          <a:bodyPr wrap="square" lIns="0" tIns="0" rIns="0" bIns="0" rtlCol="0" anchor="t"/>
          <a:lstStyle/>
          <a:p>
            <a:pPr indent="0" marL="0">
              <a:lnSpc>
                <a:spcPts val="1050"/>
              </a:lnSpc>
              <a:buNone/>
            </a:pPr>
            <a:r>
              <a:rPr lang="en-US" sz="850" dirty="0">
                <a:solidFill>
                  <a:srgbClr val="5C6577"/>
                </a:solidFill>
                <a:latin typeface="Calibri" pitchFamily="34" charset="0"/>
                <a:ea typeface="Calibri" pitchFamily="34" charset="-122"/>
                <a:cs typeface="Calibri" pitchFamily="34" charset="-120"/>
              </a:rPr>
              <a:t>A second agent, which did not do the work, checks it.</a:t>
            </a:r>
            <a:endParaRPr lang="en-US" sz="850" dirty="0"/>
          </a:p>
        </p:txBody>
      </p:sp>
      <p:sp>
        <p:nvSpPr>
          <p:cNvPr id="53" name="Shape 49"/>
          <p:cNvSpPr/>
          <p:nvPr/>
        </p:nvSpPr>
        <p:spPr>
          <a:xfrm>
            <a:off x="9372600" y="5010912"/>
            <a:ext cx="91440" cy="0"/>
          </a:xfrm>
          <a:prstGeom prst="line">
            <a:avLst/>
          </a:prstGeom>
          <a:noFill/>
          <a:ln w="19050">
            <a:solidFill>
              <a:srgbClr val="8A93A5"/>
            </a:solidFill>
            <a:prstDash val="solid"/>
            <a:tailEnd type="triangle"/>
          </a:ln>
        </p:spPr>
      </p:sp>
      <p:sp>
        <p:nvSpPr>
          <p:cNvPr id="54" name="Shape 50"/>
          <p:cNvSpPr/>
          <p:nvPr/>
        </p:nvSpPr>
        <p:spPr>
          <a:xfrm>
            <a:off x="9473184" y="4498848"/>
            <a:ext cx="2121408" cy="1024128"/>
          </a:xfrm>
          <a:prstGeom prst="roundRect">
            <a:avLst>
              <a:gd name="adj" fmla="val 5357"/>
            </a:avLst>
          </a:prstGeom>
          <a:solidFill>
            <a:srgbClr val="EEF0F4"/>
          </a:solidFill>
          <a:ln/>
        </p:spPr>
      </p:sp>
      <p:sp>
        <p:nvSpPr>
          <p:cNvPr id="55" name="Shape 51"/>
          <p:cNvSpPr/>
          <p:nvPr/>
        </p:nvSpPr>
        <p:spPr>
          <a:xfrm>
            <a:off x="9637776" y="4590288"/>
            <a:ext cx="237744" cy="237744"/>
          </a:xfrm>
          <a:prstGeom prst="roundRect">
            <a:avLst>
              <a:gd name="adj" fmla="val 23077"/>
            </a:avLst>
          </a:prstGeom>
          <a:solidFill>
            <a:srgbClr val="C25A3E"/>
          </a:solidFill>
          <a:ln/>
        </p:spPr>
      </p:sp>
      <p:sp>
        <p:nvSpPr>
          <p:cNvPr id="56" name="Text 52"/>
          <p:cNvSpPr txBox="1"/>
          <p:nvPr/>
        </p:nvSpPr>
        <p:spPr>
          <a:xfrm>
            <a:off x="9637776" y="4590288"/>
            <a:ext cx="237744" cy="237744"/>
          </a:xfrm>
          <a:prstGeom prst="rect">
            <a:avLst/>
          </a:prstGeom>
          <a:noFill/>
          <a:ln/>
        </p:spPr>
        <p:txBody>
          <a:bodyPr wrap="square" lIns="0" tIns="0" rIns="0" bIns="0" rtlCol="0" anchor="ctr"/>
          <a:lstStyle/>
          <a:p>
            <a:pPr algn="ctr" indent="0" marL="0">
              <a:buNone/>
            </a:pPr>
            <a:r>
              <a:rPr lang="en-US" sz="900" b="1" dirty="0">
                <a:solidFill>
                  <a:srgbClr val="FFFFFF"/>
                </a:solidFill>
                <a:latin typeface="Courier New" pitchFamily="34" charset="0"/>
                <a:ea typeface="Courier New" pitchFamily="34" charset="-122"/>
                <a:cs typeface="Courier New" pitchFamily="34" charset="-120"/>
              </a:rPr>
              <a:t>5</a:t>
            </a:r>
            <a:endParaRPr lang="en-US" sz="900" dirty="0"/>
          </a:p>
        </p:txBody>
      </p:sp>
      <p:sp>
        <p:nvSpPr>
          <p:cNvPr id="57" name="Text 53"/>
          <p:cNvSpPr txBox="1"/>
          <p:nvPr/>
        </p:nvSpPr>
        <p:spPr>
          <a:xfrm>
            <a:off x="9948672" y="4590288"/>
            <a:ext cx="1481328" cy="237744"/>
          </a:xfrm>
          <a:prstGeom prst="rect">
            <a:avLst/>
          </a:prstGeom>
          <a:noFill/>
          <a:ln/>
        </p:spPr>
        <p:txBody>
          <a:bodyPr wrap="square" lIns="0" tIns="0" rIns="0" bIns="0" rtlCol="0" anchor="ctr"/>
          <a:lstStyle/>
          <a:p>
            <a:pPr indent="0" marL="0">
              <a:buNone/>
            </a:pPr>
            <a:r>
              <a:rPr lang="en-US" sz="850" b="1" spc="70" kern="0" dirty="0">
                <a:solidFill>
                  <a:srgbClr val="1A1F2B"/>
                </a:solidFill>
                <a:latin typeface="Courier New" pitchFamily="34" charset="0"/>
                <a:ea typeface="Courier New" pitchFamily="34" charset="-122"/>
                <a:cs typeface="Courier New" pitchFamily="34" charset="-120"/>
              </a:rPr>
              <a:t>THE GATE</a:t>
            </a:r>
            <a:endParaRPr lang="en-US" sz="850" dirty="0"/>
          </a:p>
        </p:txBody>
      </p:sp>
      <p:sp>
        <p:nvSpPr>
          <p:cNvPr id="58" name="Text 54"/>
          <p:cNvSpPr txBox="1"/>
          <p:nvPr/>
        </p:nvSpPr>
        <p:spPr>
          <a:xfrm>
            <a:off x="9637776" y="4901184"/>
            <a:ext cx="1792224" cy="548640"/>
          </a:xfrm>
          <a:prstGeom prst="rect">
            <a:avLst/>
          </a:prstGeom>
          <a:noFill/>
          <a:ln/>
        </p:spPr>
        <p:txBody>
          <a:bodyPr wrap="square" lIns="0" tIns="0" rIns="0" bIns="0" rtlCol="0" anchor="t"/>
          <a:lstStyle/>
          <a:p>
            <a:pPr indent="0" marL="0">
              <a:lnSpc>
                <a:spcPts val="1050"/>
              </a:lnSpc>
              <a:buNone/>
            </a:pPr>
            <a:r>
              <a:rPr lang="en-US" sz="850" dirty="0">
                <a:solidFill>
                  <a:srgbClr val="5C6577"/>
                </a:solidFill>
                <a:latin typeface="Calibri" pitchFamily="34" charset="0"/>
                <a:ea typeface="Calibri" pitchFamily="34" charset="-122"/>
                <a:cs typeface="Calibri" pitchFamily="34" charset="-120"/>
              </a:rPr>
              <a:t>Nothing merges except through it.</a:t>
            </a:r>
            <a:endParaRPr lang="en-US" sz="850" dirty="0"/>
          </a:p>
        </p:txBody>
      </p:sp>
      <p:sp>
        <p:nvSpPr>
          <p:cNvPr id="61" name="Text 57"/>
          <p:cNvSpPr txBox="1"/>
          <p:nvPr/>
        </p:nvSpPr>
        <p:spPr>
          <a:xfrm>
            <a:off x="548640" y="6382512"/>
            <a:ext cx="11094415" cy="274320"/>
          </a:xfrm>
          <a:prstGeom prst="rect">
            <a:avLst/>
          </a:prstGeom>
          <a:noFill/>
          <a:ln/>
        </p:spPr>
        <p:txBody>
          <a:bodyPr wrap="square" lIns="0" tIns="0" rIns="0" bIns="0" rtlCol="0" anchor="ctr"/>
          <a:lstStyle/>
          <a:p>
            <a:pPr indent="0" marL="0">
              <a:buNone/>
            </a:pPr>
            <a:r>
              <a:rPr lang="en-US" sz="900" i="1" dirty="0">
                <a:solidFill>
                  <a:srgbClr val="8A93A5"/>
                </a:solidFill>
                <a:latin typeface="Calibri" pitchFamily="34" charset="0"/>
                <a:ea typeface="Calibri" pitchFamily="34" charset="-122"/>
                <a:cs typeface="Calibri" pitchFamily="34" charset="-120"/>
              </a:rPr>
              <a:t>Plasmid runtime and gate as described by its owner. Builder constraints quoted from plasmid/harness/builder.py. Screenshots: the repo's .agents/skills/ on main, and techwithem.com.</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name="Slide 1">
    <p:bg>
      <p:bgPr>
        <a:solidFill>
          <a:srgbClr val="0B1220"/>
        </a:solidFill>
        <a:effectLst/>
      </p:bgPr>
    </p:bg>
    <p:spTree>
      <p:nvGrpSpPr>
        <p:cNvPr id="1" name=""/>
        <p:cNvGrpSpPr/>
        <p:nvPr/>
      </p:nvGrpSpPr>
      <p:grpSpPr>
        <a:xfrm>
          <a:off x="0" y="0"/>
          <a:ext cx="0" cy="0"/>
          <a:chOff x="0" y="0"/>
          <a:chExt cx="0" cy="0"/>
        </a:xfrm>
      </p:grpSpPr>
      <p:sp>
        <p:nvSpPr>
          <p:cNvPr id="2" name="Text 0"/>
          <p:cNvSpPr txBox="1"/>
          <p:nvPr>
            <p:ph idx="100" type="title" hasCustomPrompt="1"/>
          </p:nvPr>
        </p:nvSpPr>
        <p:spPr>
          <a:xfrm>
            <a:off x="411480" y="182880"/>
            <a:ext cx="8412480" cy="384048"/>
          </a:xfrm>
          <a:prstGeom prst="rect">
            <a:avLst/>
          </a:prstGeom>
          <a:noFill/>
          <a:ln/>
        </p:spPr>
        <p:txBody>
          <a:bodyPr wrap="square" lIns="0" tIns="0" rIns="0" bIns="0" rtlCol="0" anchor="t"/>
          <a:lstStyle/>
          <a:p>
            <a:pPr algn="l" indent="0" marL="0">
              <a:buNone/>
            </a:pPr>
            <a:r>
              <a:rPr lang="en-US" sz="2000" b="1" dirty="0">
                <a:solidFill>
                  <a:srgbClr val="E2E8F0"/>
                </a:solidFill>
                <a:latin typeface="Calibri" pitchFamily="34" charset="0"/>
                <a:ea typeface="Calibri" pitchFamily="34" charset="-122"/>
                <a:cs typeface="Calibri" pitchFamily="34" charset="-120"/>
              </a:rPr>
              <a:t>A High Level View of the Plasmid Team</a:t>
            </a:r>
            <a:endParaRPr lang="en-US" sz="2000" dirty="0"/>
          </a:p>
        </p:txBody>
      </p:sp>
      <p:sp>
        <p:nvSpPr>
          <p:cNvPr id="3" name="Text 1"/>
          <p:cNvSpPr txBox="1"/>
          <p:nvPr/>
        </p:nvSpPr>
        <p:spPr>
          <a:xfrm>
            <a:off x="411480" y="566928"/>
            <a:ext cx="8412480" cy="201168"/>
          </a:xfrm>
          <a:prstGeom prst="rect">
            <a:avLst/>
          </a:prstGeom>
          <a:noFill/>
          <a:ln/>
        </p:spPr>
        <p:txBody>
          <a:bodyPr wrap="square" lIns="0" tIns="0" rIns="0" bIns="0" rtlCol="0" anchor="ctr"/>
          <a:lstStyle/>
          <a:p>
            <a:pPr indent="0" marL="0">
              <a:buNone/>
            </a:pPr>
            <a:r>
              <a:rPr lang="en-US" sz="1000" dirty="0">
                <a:solidFill>
                  <a:srgbClr val="94A3B8"/>
                </a:solidFill>
                <a:latin typeface="Calibri" pitchFamily="34" charset="0"/>
                <a:ea typeface="Calibri" pitchFamily="34" charset="-122"/>
                <a:cs typeface="Calibri" pitchFamily="34" charset="-120"/>
              </a:rPr>
              <a:t>Plasmid  ·  an autonomous dev crew that lives outside the repository it maintains</a:t>
            </a:r>
            <a:endParaRPr lang="en-US" sz="1000" dirty="0"/>
          </a:p>
        </p:txBody>
      </p:sp>
      <p:sp>
        <p:nvSpPr>
          <p:cNvPr id="4" name="Text 2"/>
          <p:cNvSpPr txBox="1"/>
          <p:nvPr/>
        </p:nvSpPr>
        <p:spPr>
          <a:xfrm>
            <a:off x="411480" y="932688"/>
            <a:ext cx="6583680" cy="164592"/>
          </a:xfrm>
          <a:prstGeom prst="rect">
            <a:avLst/>
          </a:prstGeom>
          <a:noFill/>
          <a:ln/>
        </p:spPr>
        <p:txBody>
          <a:bodyPr wrap="square" lIns="0" tIns="0" rIns="0" bIns="0" rtlCol="0" anchor="ctr"/>
          <a:lstStyle/>
          <a:p>
            <a:pPr indent="0" marL="0">
              <a:buNone/>
            </a:pPr>
            <a:r>
              <a:rPr lang="en-US" sz="850" b="1" spc="150" kern="0" dirty="0">
                <a:solidFill>
                  <a:srgbClr val="2DD4BF"/>
                </a:solidFill>
                <a:latin typeface="Calibri" pitchFamily="34" charset="0"/>
                <a:ea typeface="Calibri" pitchFamily="34" charset="-122"/>
                <a:cs typeface="Calibri" pitchFamily="34" charset="-120"/>
              </a:rPr>
              <a:t>THE CREW</a:t>
            </a:r>
            <a:endParaRPr lang="en-US" sz="850" dirty="0"/>
          </a:p>
        </p:txBody>
      </p:sp>
      <p:sp>
        <p:nvSpPr>
          <p:cNvPr id="5" name="Shape 3"/>
          <p:cNvSpPr/>
          <p:nvPr/>
        </p:nvSpPr>
        <p:spPr>
          <a:xfrm>
            <a:off x="7589520" y="914400"/>
            <a:ext cx="146304" cy="146304"/>
          </a:xfrm>
          <a:prstGeom prst="ellipse">
            <a:avLst/>
          </a:prstGeom>
          <a:solidFill>
            <a:srgbClr val="2DD4BF"/>
          </a:solidFill>
          <a:ln w="9525">
            <a:solidFill>
              <a:srgbClr val="2A3A55"/>
            </a:solidFill>
            <a:prstDash val="solid"/>
          </a:ln>
        </p:spPr>
      </p:sp>
      <p:sp>
        <p:nvSpPr>
          <p:cNvPr id="6" name="Text 4"/>
          <p:cNvSpPr txBox="1"/>
          <p:nvPr/>
        </p:nvSpPr>
        <p:spPr>
          <a:xfrm>
            <a:off x="7781544" y="896112"/>
            <a:ext cx="868680" cy="182880"/>
          </a:xfrm>
          <a:prstGeom prst="rect">
            <a:avLst/>
          </a:prstGeom>
          <a:noFill/>
          <a:ln/>
        </p:spPr>
        <p:txBody>
          <a:bodyPr wrap="square" lIns="0" tIns="0" rIns="0" bIns="0" rtlCol="0" anchor="ctr"/>
          <a:lstStyle/>
          <a:p>
            <a:pPr indent="0" marL="0">
              <a:buNone/>
            </a:pPr>
            <a:r>
              <a:rPr lang="en-US" sz="800" dirty="0">
                <a:solidFill>
                  <a:srgbClr val="64748B"/>
                </a:solidFill>
                <a:latin typeface="Calibri" pitchFamily="34" charset="0"/>
                <a:ea typeface="Calibri" pitchFamily="34" charset="-122"/>
                <a:cs typeface="Calibri" pitchFamily="34" charset="-120"/>
              </a:rPr>
              <a:t>Opus 5</a:t>
            </a:r>
            <a:endParaRPr lang="en-US" sz="800" dirty="0"/>
          </a:p>
        </p:txBody>
      </p:sp>
      <p:sp>
        <p:nvSpPr>
          <p:cNvPr id="7" name="Shape 5"/>
          <p:cNvSpPr/>
          <p:nvPr/>
        </p:nvSpPr>
        <p:spPr>
          <a:xfrm>
            <a:off x="8650224" y="914400"/>
            <a:ext cx="146304" cy="146304"/>
          </a:xfrm>
          <a:prstGeom prst="ellipse">
            <a:avLst/>
          </a:prstGeom>
          <a:solidFill>
            <a:srgbClr val="14505C"/>
          </a:solidFill>
          <a:ln w="9525">
            <a:solidFill>
              <a:srgbClr val="2A3A55"/>
            </a:solidFill>
            <a:prstDash val="solid"/>
          </a:ln>
        </p:spPr>
      </p:sp>
      <p:sp>
        <p:nvSpPr>
          <p:cNvPr id="8" name="Text 6"/>
          <p:cNvSpPr txBox="1"/>
          <p:nvPr/>
        </p:nvSpPr>
        <p:spPr>
          <a:xfrm>
            <a:off x="8842248" y="896112"/>
            <a:ext cx="868680" cy="182880"/>
          </a:xfrm>
          <a:prstGeom prst="rect">
            <a:avLst/>
          </a:prstGeom>
          <a:noFill/>
          <a:ln/>
        </p:spPr>
        <p:txBody>
          <a:bodyPr wrap="square" lIns="0" tIns="0" rIns="0" bIns="0" rtlCol="0" anchor="ctr"/>
          <a:lstStyle/>
          <a:p>
            <a:pPr indent="0" marL="0">
              <a:buNone/>
            </a:pPr>
            <a:r>
              <a:rPr lang="en-US" sz="800" dirty="0">
                <a:solidFill>
                  <a:srgbClr val="64748B"/>
                </a:solidFill>
                <a:latin typeface="Calibri" pitchFamily="34" charset="0"/>
                <a:ea typeface="Calibri" pitchFamily="34" charset="-122"/>
                <a:cs typeface="Calibri" pitchFamily="34" charset="-120"/>
              </a:rPr>
              <a:t>Sonnet 5</a:t>
            </a:r>
            <a:endParaRPr lang="en-US" sz="800" dirty="0"/>
          </a:p>
        </p:txBody>
      </p:sp>
      <p:sp>
        <p:nvSpPr>
          <p:cNvPr id="9" name="Shape 7"/>
          <p:cNvSpPr/>
          <p:nvPr/>
        </p:nvSpPr>
        <p:spPr>
          <a:xfrm>
            <a:off x="9710928" y="914400"/>
            <a:ext cx="146304" cy="146304"/>
          </a:xfrm>
          <a:prstGeom prst="ellipse">
            <a:avLst/>
          </a:prstGeom>
          <a:solidFill>
            <a:srgbClr val="111C31"/>
          </a:solidFill>
          <a:ln w="9525">
            <a:solidFill>
              <a:srgbClr val="2A3A55"/>
            </a:solidFill>
            <a:prstDash val="solid"/>
          </a:ln>
        </p:spPr>
      </p:sp>
      <p:sp>
        <p:nvSpPr>
          <p:cNvPr id="10" name="Text 8"/>
          <p:cNvSpPr txBox="1"/>
          <p:nvPr/>
        </p:nvSpPr>
        <p:spPr>
          <a:xfrm>
            <a:off x="9902952" y="896112"/>
            <a:ext cx="868680" cy="182880"/>
          </a:xfrm>
          <a:prstGeom prst="rect">
            <a:avLst/>
          </a:prstGeom>
          <a:noFill/>
          <a:ln/>
        </p:spPr>
        <p:txBody>
          <a:bodyPr wrap="square" lIns="0" tIns="0" rIns="0" bIns="0" rtlCol="0" anchor="ctr"/>
          <a:lstStyle/>
          <a:p>
            <a:pPr indent="0" marL="0">
              <a:buNone/>
            </a:pPr>
            <a:r>
              <a:rPr lang="en-US" sz="800" dirty="0">
                <a:solidFill>
                  <a:srgbClr val="64748B"/>
                </a:solidFill>
                <a:latin typeface="Calibri" pitchFamily="34" charset="0"/>
                <a:ea typeface="Calibri" pitchFamily="34" charset="-122"/>
                <a:cs typeface="Calibri" pitchFamily="34" charset="-120"/>
              </a:rPr>
              <a:t>Haiku 4.5</a:t>
            </a:r>
            <a:endParaRPr lang="en-US" sz="800" dirty="0"/>
          </a:p>
        </p:txBody>
      </p:sp>
      <p:sp>
        <p:nvSpPr>
          <p:cNvPr id="11" name="Shape 9"/>
          <p:cNvSpPr/>
          <p:nvPr/>
        </p:nvSpPr>
        <p:spPr>
          <a:xfrm>
            <a:off x="10771632" y="914400"/>
            <a:ext cx="146304" cy="146304"/>
          </a:xfrm>
          <a:prstGeom prst="ellipse">
            <a:avLst/>
          </a:prstGeom>
          <a:solidFill>
            <a:srgbClr val="111C31"/>
          </a:solidFill>
          <a:ln w="22225">
            <a:solidFill>
              <a:srgbClr val="34D399"/>
            </a:solidFill>
            <a:prstDash val="solid"/>
          </a:ln>
        </p:spPr>
      </p:sp>
      <p:sp>
        <p:nvSpPr>
          <p:cNvPr id="12" name="Text 10"/>
          <p:cNvSpPr txBox="1"/>
          <p:nvPr/>
        </p:nvSpPr>
        <p:spPr>
          <a:xfrm>
            <a:off x="10963656" y="896112"/>
            <a:ext cx="868680" cy="182880"/>
          </a:xfrm>
          <a:prstGeom prst="rect">
            <a:avLst/>
          </a:prstGeom>
          <a:noFill/>
          <a:ln/>
        </p:spPr>
        <p:txBody>
          <a:bodyPr wrap="square" lIns="0" tIns="0" rIns="0" bIns="0" rtlCol="0" anchor="ctr"/>
          <a:lstStyle/>
          <a:p>
            <a:pPr indent="0" marL="0">
              <a:buNone/>
            </a:pPr>
            <a:r>
              <a:rPr lang="en-US" sz="800" dirty="0">
                <a:solidFill>
                  <a:srgbClr val="64748B"/>
                </a:solidFill>
                <a:latin typeface="Calibri" pitchFamily="34" charset="0"/>
                <a:ea typeface="Calibri" pitchFamily="34" charset="-122"/>
                <a:cs typeface="Calibri" pitchFamily="34" charset="-120"/>
              </a:rPr>
              <a:t>can block</a:t>
            </a:r>
            <a:endParaRPr lang="en-US" sz="800" dirty="0"/>
          </a:p>
        </p:txBody>
      </p:sp>
      <p:sp>
        <p:nvSpPr>
          <p:cNvPr id="13" name="Shape 11"/>
          <p:cNvSpPr/>
          <p:nvPr/>
        </p:nvSpPr>
        <p:spPr>
          <a:xfrm>
            <a:off x="411480" y="1115568"/>
            <a:ext cx="4816145" cy="1371600"/>
          </a:xfrm>
          <a:prstGeom prst="roundRect">
            <a:avLst>
              <a:gd name="adj" fmla="val 4000"/>
            </a:avLst>
          </a:prstGeom>
          <a:solidFill>
            <a:srgbClr val="1B2639"/>
          </a:solidFill>
          <a:ln w="9525">
            <a:solidFill>
              <a:srgbClr val="2A3A55"/>
            </a:solidFill>
            <a:prstDash val="solid"/>
          </a:ln>
        </p:spPr>
      </p:sp>
      <p:sp>
        <p:nvSpPr>
          <p:cNvPr id="14" name="Text 12"/>
          <p:cNvSpPr txBox="1"/>
          <p:nvPr/>
        </p:nvSpPr>
        <p:spPr>
          <a:xfrm>
            <a:off x="594360" y="1197864"/>
            <a:ext cx="1828800" cy="164592"/>
          </a:xfrm>
          <a:prstGeom prst="rect">
            <a:avLst/>
          </a:prstGeom>
          <a:noFill/>
          <a:ln/>
        </p:spPr>
        <p:txBody>
          <a:bodyPr wrap="square" lIns="0" tIns="0" rIns="0" bIns="0" rtlCol="0" anchor="ctr"/>
          <a:lstStyle/>
          <a:p>
            <a:pPr indent="0" marL="0">
              <a:buNone/>
            </a:pPr>
            <a:r>
              <a:rPr lang="en-US" sz="800" b="1" spc="140" kern="0" dirty="0">
                <a:solidFill>
                  <a:srgbClr val="64748B"/>
                </a:solidFill>
                <a:latin typeface="Calibri" pitchFamily="34" charset="0"/>
                <a:ea typeface="Calibri" pitchFamily="34" charset="-122"/>
                <a:cs typeface="Calibri" pitchFamily="34" charset="-120"/>
              </a:rPr>
              <a:t>PLAN</a:t>
            </a:r>
            <a:endParaRPr lang="en-US" sz="800" dirty="0"/>
          </a:p>
        </p:txBody>
      </p:sp>
      <p:sp>
        <p:nvSpPr>
          <p:cNvPr id="15" name="Shape 13"/>
          <p:cNvSpPr/>
          <p:nvPr/>
        </p:nvSpPr>
        <p:spPr>
          <a:xfrm>
            <a:off x="594360" y="1408176"/>
            <a:ext cx="457200" cy="457200"/>
          </a:xfrm>
          <a:prstGeom prst="ellipse">
            <a:avLst/>
          </a:prstGeom>
          <a:solidFill>
            <a:srgbClr val="14505C"/>
          </a:solidFill>
          <a:ln w="9525">
            <a:solidFill>
              <a:srgbClr val="2A3A55"/>
            </a:solidFill>
            <a:prstDash val="solid"/>
          </a:ln>
        </p:spPr>
      </p:sp>
      <p:sp>
        <p:nvSpPr>
          <p:cNvPr id="16" name="Text 14"/>
          <p:cNvSpPr txBox="1"/>
          <p:nvPr/>
        </p:nvSpPr>
        <p:spPr>
          <a:xfrm>
            <a:off x="283464" y="1920240"/>
            <a:ext cx="1078992" cy="173736"/>
          </a:xfrm>
          <a:prstGeom prst="rect">
            <a:avLst/>
          </a:prstGeom>
          <a:noFill/>
          <a:ln/>
        </p:spPr>
        <p:txBody>
          <a:bodyPr wrap="square" lIns="0" tIns="0" rIns="0" bIns="0" rtlCol="0" anchor="ctr"/>
          <a:lstStyle/>
          <a:p>
            <a:pPr algn="ctr" indent="0" marL="0">
              <a:buNone/>
            </a:pPr>
            <a:r>
              <a:rPr lang="en-US" sz="800" b="1" dirty="0">
                <a:solidFill>
                  <a:srgbClr val="E2E8F0"/>
                </a:solidFill>
                <a:latin typeface="Calibri" pitchFamily="34" charset="0"/>
                <a:ea typeface="Calibri" pitchFamily="34" charset="-122"/>
                <a:cs typeface="Calibri" pitchFamily="34" charset="-120"/>
              </a:rPr>
              <a:t>Dispatcher</a:t>
            </a:r>
            <a:endParaRPr lang="en-US" sz="800" dirty="0"/>
          </a:p>
        </p:txBody>
      </p:sp>
      <p:sp>
        <p:nvSpPr>
          <p:cNvPr id="17" name="Text 15"/>
          <p:cNvSpPr txBox="1"/>
          <p:nvPr/>
        </p:nvSpPr>
        <p:spPr>
          <a:xfrm>
            <a:off x="283464" y="2093976"/>
            <a:ext cx="1078992" cy="173736"/>
          </a:xfrm>
          <a:prstGeom prst="rect">
            <a:avLst/>
          </a:prstGeom>
          <a:noFill/>
          <a:ln/>
        </p:spPr>
        <p:txBody>
          <a:bodyPr wrap="square" lIns="0" tIns="0" rIns="0" bIns="0" rtlCol="0" anchor="ctr"/>
          <a:lstStyle/>
          <a:p>
            <a:pPr algn="ctr" indent="0" marL="0">
              <a:buNone/>
            </a:pPr>
            <a:r>
              <a:rPr lang="en-US" sz="700" dirty="0">
                <a:solidFill>
                  <a:srgbClr val="64748B"/>
                </a:solidFill>
                <a:latin typeface="Calibri" pitchFamily="34" charset="0"/>
                <a:ea typeface="Calibri" pitchFamily="34" charset="-122"/>
                <a:cs typeface="Calibri" pitchFamily="34" charset="-120"/>
              </a:rPr>
              <a:t>takes your orders</a:t>
            </a:r>
            <a:endParaRPr lang="en-US" sz="700" dirty="0"/>
          </a:p>
        </p:txBody>
      </p:sp>
      <p:sp>
        <p:nvSpPr>
          <p:cNvPr id="18" name="Shape 16"/>
          <p:cNvSpPr/>
          <p:nvPr/>
        </p:nvSpPr>
        <p:spPr>
          <a:xfrm>
            <a:off x="1925422" y="1408176"/>
            <a:ext cx="457200" cy="457200"/>
          </a:xfrm>
          <a:prstGeom prst="ellipse">
            <a:avLst/>
          </a:prstGeom>
          <a:solidFill>
            <a:srgbClr val="14505C"/>
          </a:solidFill>
          <a:ln w="9525">
            <a:solidFill>
              <a:srgbClr val="2A3A55"/>
            </a:solidFill>
            <a:prstDash val="solid"/>
          </a:ln>
        </p:spPr>
      </p:sp>
      <p:sp>
        <p:nvSpPr>
          <p:cNvPr id="19" name="Text 17"/>
          <p:cNvSpPr txBox="1"/>
          <p:nvPr/>
        </p:nvSpPr>
        <p:spPr>
          <a:xfrm>
            <a:off x="1614526" y="1920240"/>
            <a:ext cx="1078992" cy="173736"/>
          </a:xfrm>
          <a:prstGeom prst="rect">
            <a:avLst/>
          </a:prstGeom>
          <a:noFill/>
          <a:ln/>
        </p:spPr>
        <p:txBody>
          <a:bodyPr wrap="square" lIns="0" tIns="0" rIns="0" bIns="0" rtlCol="0" anchor="ctr"/>
          <a:lstStyle/>
          <a:p>
            <a:pPr algn="ctr" indent="0" marL="0">
              <a:buNone/>
            </a:pPr>
            <a:r>
              <a:rPr lang="en-US" sz="800" b="1" dirty="0">
                <a:solidFill>
                  <a:srgbClr val="E2E8F0"/>
                </a:solidFill>
                <a:latin typeface="Calibri" pitchFamily="34" charset="0"/>
                <a:ea typeface="Calibri" pitchFamily="34" charset="-122"/>
                <a:cs typeface="Calibri" pitchFamily="34" charset="-120"/>
              </a:rPr>
              <a:t>Planner</a:t>
            </a:r>
            <a:endParaRPr lang="en-US" sz="800" dirty="0"/>
          </a:p>
        </p:txBody>
      </p:sp>
      <p:sp>
        <p:nvSpPr>
          <p:cNvPr id="20" name="Text 18"/>
          <p:cNvSpPr txBox="1"/>
          <p:nvPr/>
        </p:nvSpPr>
        <p:spPr>
          <a:xfrm>
            <a:off x="1614526" y="2093976"/>
            <a:ext cx="1078992" cy="173736"/>
          </a:xfrm>
          <a:prstGeom prst="rect">
            <a:avLst/>
          </a:prstGeom>
          <a:noFill/>
          <a:ln/>
        </p:spPr>
        <p:txBody>
          <a:bodyPr wrap="square" lIns="0" tIns="0" rIns="0" bIns="0" rtlCol="0" anchor="ctr"/>
          <a:lstStyle/>
          <a:p>
            <a:pPr algn="ctr" indent="0" marL="0">
              <a:buNone/>
            </a:pPr>
            <a:r>
              <a:rPr lang="en-US" sz="700" dirty="0">
                <a:solidFill>
                  <a:srgbClr val="64748B"/>
                </a:solidFill>
                <a:latin typeface="Calibri" pitchFamily="34" charset="0"/>
                <a:ea typeface="Calibri" pitchFamily="34" charset="-122"/>
                <a:cs typeface="Calibri" pitchFamily="34" charset="-120"/>
              </a:rPr>
              <a:t>plans the week</a:t>
            </a:r>
            <a:endParaRPr lang="en-US" sz="700" dirty="0"/>
          </a:p>
        </p:txBody>
      </p:sp>
      <p:sp>
        <p:nvSpPr>
          <p:cNvPr id="21" name="Shape 19"/>
          <p:cNvSpPr/>
          <p:nvPr/>
        </p:nvSpPr>
        <p:spPr>
          <a:xfrm>
            <a:off x="3256483" y="1408176"/>
            <a:ext cx="457200" cy="457200"/>
          </a:xfrm>
          <a:prstGeom prst="ellipse">
            <a:avLst/>
          </a:prstGeom>
          <a:solidFill>
            <a:srgbClr val="14505C"/>
          </a:solidFill>
          <a:ln w="9525">
            <a:solidFill>
              <a:srgbClr val="2A3A55"/>
            </a:solidFill>
            <a:prstDash val="solid"/>
          </a:ln>
        </p:spPr>
      </p:sp>
      <p:sp>
        <p:nvSpPr>
          <p:cNvPr id="22" name="Text 20"/>
          <p:cNvSpPr txBox="1"/>
          <p:nvPr/>
        </p:nvSpPr>
        <p:spPr>
          <a:xfrm>
            <a:off x="2945587" y="1920240"/>
            <a:ext cx="1078992" cy="173736"/>
          </a:xfrm>
          <a:prstGeom prst="rect">
            <a:avLst/>
          </a:prstGeom>
          <a:noFill/>
          <a:ln/>
        </p:spPr>
        <p:txBody>
          <a:bodyPr wrap="square" lIns="0" tIns="0" rIns="0" bIns="0" rtlCol="0" anchor="ctr"/>
          <a:lstStyle/>
          <a:p>
            <a:pPr algn="ctr" indent="0" marL="0">
              <a:buNone/>
            </a:pPr>
            <a:r>
              <a:rPr lang="en-US" sz="800" b="1" dirty="0">
                <a:solidFill>
                  <a:srgbClr val="E2E8F0"/>
                </a:solidFill>
                <a:latin typeface="Calibri" pitchFamily="34" charset="0"/>
                <a:ea typeface="Calibri" pitchFamily="34" charset="-122"/>
                <a:cs typeface="Calibri" pitchFamily="34" charset="-120"/>
              </a:rPr>
              <a:t>Scout</a:t>
            </a:r>
            <a:endParaRPr lang="en-US" sz="800" dirty="0"/>
          </a:p>
        </p:txBody>
      </p:sp>
      <p:sp>
        <p:nvSpPr>
          <p:cNvPr id="23" name="Text 21"/>
          <p:cNvSpPr txBox="1"/>
          <p:nvPr/>
        </p:nvSpPr>
        <p:spPr>
          <a:xfrm>
            <a:off x="2945587" y="2093976"/>
            <a:ext cx="1078992" cy="173736"/>
          </a:xfrm>
          <a:prstGeom prst="rect">
            <a:avLst/>
          </a:prstGeom>
          <a:noFill/>
          <a:ln/>
        </p:spPr>
        <p:txBody>
          <a:bodyPr wrap="square" lIns="0" tIns="0" rIns="0" bIns="0" rtlCol="0" anchor="ctr"/>
          <a:lstStyle/>
          <a:p>
            <a:pPr algn="ctr" indent="0" marL="0">
              <a:buNone/>
            </a:pPr>
            <a:r>
              <a:rPr lang="en-US" sz="700" dirty="0">
                <a:solidFill>
                  <a:srgbClr val="64748B"/>
                </a:solidFill>
                <a:latin typeface="Calibri" pitchFamily="34" charset="0"/>
                <a:ea typeface="Calibri" pitchFamily="34" charset="-122"/>
                <a:cs typeface="Calibri" pitchFamily="34" charset="-120"/>
              </a:rPr>
              <a:t>reads the field</a:t>
            </a:r>
            <a:endParaRPr lang="en-US" sz="700" dirty="0"/>
          </a:p>
        </p:txBody>
      </p:sp>
      <p:sp>
        <p:nvSpPr>
          <p:cNvPr id="24" name="Shape 22"/>
          <p:cNvSpPr/>
          <p:nvPr/>
        </p:nvSpPr>
        <p:spPr>
          <a:xfrm>
            <a:off x="4587545" y="1408176"/>
            <a:ext cx="457200" cy="457200"/>
          </a:xfrm>
          <a:prstGeom prst="ellipse">
            <a:avLst/>
          </a:prstGeom>
          <a:solidFill>
            <a:srgbClr val="2DD4BF"/>
          </a:solidFill>
          <a:ln w="9525">
            <a:solidFill>
              <a:srgbClr val="2A3A55"/>
            </a:solidFill>
            <a:prstDash val="solid"/>
          </a:ln>
        </p:spPr>
      </p:sp>
      <p:sp>
        <p:nvSpPr>
          <p:cNvPr id="25" name="Text 23"/>
          <p:cNvSpPr txBox="1"/>
          <p:nvPr/>
        </p:nvSpPr>
        <p:spPr>
          <a:xfrm>
            <a:off x="4276649" y="1920240"/>
            <a:ext cx="1078992" cy="173736"/>
          </a:xfrm>
          <a:prstGeom prst="rect">
            <a:avLst/>
          </a:prstGeom>
          <a:noFill/>
          <a:ln/>
        </p:spPr>
        <p:txBody>
          <a:bodyPr wrap="square" lIns="0" tIns="0" rIns="0" bIns="0" rtlCol="0" anchor="ctr"/>
          <a:lstStyle/>
          <a:p>
            <a:pPr algn="ctr" indent="0" marL="0">
              <a:buNone/>
            </a:pPr>
            <a:r>
              <a:rPr lang="en-US" sz="800" b="1" dirty="0">
                <a:solidFill>
                  <a:srgbClr val="E2E8F0"/>
                </a:solidFill>
                <a:latin typeface="Calibri" pitchFamily="34" charset="0"/>
                <a:ea typeface="Calibri" pitchFamily="34" charset="-122"/>
                <a:cs typeface="Calibri" pitchFamily="34" charset="-120"/>
              </a:rPr>
              <a:t>Chief of Staff</a:t>
            </a:r>
            <a:endParaRPr lang="en-US" sz="800" dirty="0"/>
          </a:p>
        </p:txBody>
      </p:sp>
      <p:sp>
        <p:nvSpPr>
          <p:cNvPr id="26" name="Text 24"/>
          <p:cNvSpPr txBox="1"/>
          <p:nvPr/>
        </p:nvSpPr>
        <p:spPr>
          <a:xfrm>
            <a:off x="4276649" y="2093976"/>
            <a:ext cx="1078992" cy="173736"/>
          </a:xfrm>
          <a:prstGeom prst="rect">
            <a:avLst/>
          </a:prstGeom>
          <a:noFill/>
          <a:ln/>
        </p:spPr>
        <p:txBody>
          <a:bodyPr wrap="square" lIns="0" tIns="0" rIns="0" bIns="0" rtlCol="0" anchor="ctr"/>
          <a:lstStyle/>
          <a:p>
            <a:pPr algn="ctr" indent="0" marL="0">
              <a:buNone/>
            </a:pPr>
            <a:r>
              <a:rPr lang="en-US" sz="700" dirty="0">
                <a:solidFill>
                  <a:srgbClr val="64748B"/>
                </a:solidFill>
                <a:latin typeface="Calibri" pitchFamily="34" charset="0"/>
                <a:ea typeface="Calibri" pitchFamily="34" charset="-122"/>
                <a:cs typeface="Calibri" pitchFamily="34" charset="-120"/>
              </a:rPr>
              <a:t>writes your report</a:t>
            </a:r>
            <a:endParaRPr lang="en-US" sz="700" dirty="0"/>
          </a:p>
        </p:txBody>
      </p:sp>
      <p:sp>
        <p:nvSpPr>
          <p:cNvPr id="27" name="Shape 25"/>
          <p:cNvSpPr/>
          <p:nvPr/>
        </p:nvSpPr>
        <p:spPr>
          <a:xfrm>
            <a:off x="5355641" y="1115568"/>
            <a:ext cx="2590495" cy="1371600"/>
          </a:xfrm>
          <a:prstGeom prst="roundRect">
            <a:avLst>
              <a:gd name="adj" fmla="val 4000"/>
            </a:avLst>
          </a:prstGeom>
          <a:solidFill>
            <a:srgbClr val="1B2639"/>
          </a:solidFill>
          <a:ln w="9525">
            <a:solidFill>
              <a:srgbClr val="2A3A55"/>
            </a:solidFill>
            <a:prstDash val="solid"/>
          </a:ln>
        </p:spPr>
      </p:sp>
      <p:sp>
        <p:nvSpPr>
          <p:cNvPr id="28" name="Text 26"/>
          <p:cNvSpPr txBox="1"/>
          <p:nvPr/>
        </p:nvSpPr>
        <p:spPr>
          <a:xfrm>
            <a:off x="5538521" y="1197864"/>
            <a:ext cx="1828800" cy="164592"/>
          </a:xfrm>
          <a:prstGeom prst="rect">
            <a:avLst/>
          </a:prstGeom>
          <a:noFill/>
          <a:ln/>
        </p:spPr>
        <p:txBody>
          <a:bodyPr wrap="square" lIns="0" tIns="0" rIns="0" bIns="0" rtlCol="0" anchor="ctr"/>
          <a:lstStyle/>
          <a:p>
            <a:pPr indent="0" marL="0">
              <a:buNone/>
            </a:pPr>
            <a:r>
              <a:rPr lang="en-US" sz="800" b="1" spc="140" kern="0" dirty="0">
                <a:solidFill>
                  <a:srgbClr val="64748B"/>
                </a:solidFill>
                <a:latin typeface="Calibri" pitchFamily="34" charset="0"/>
                <a:ea typeface="Calibri" pitchFamily="34" charset="-122"/>
                <a:cs typeface="Calibri" pitchFamily="34" charset="-120"/>
              </a:rPr>
              <a:t>BUILD</a:t>
            </a:r>
            <a:endParaRPr lang="en-US" sz="800" dirty="0"/>
          </a:p>
        </p:txBody>
      </p:sp>
      <p:sp>
        <p:nvSpPr>
          <p:cNvPr id="29" name="Shape 27"/>
          <p:cNvSpPr/>
          <p:nvPr/>
        </p:nvSpPr>
        <p:spPr>
          <a:xfrm>
            <a:off x="5538521" y="1408176"/>
            <a:ext cx="457200" cy="457200"/>
          </a:xfrm>
          <a:prstGeom prst="ellipse">
            <a:avLst/>
          </a:prstGeom>
          <a:solidFill>
            <a:srgbClr val="2DD4BF"/>
          </a:solidFill>
          <a:ln w="9525">
            <a:solidFill>
              <a:srgbClr val="2A3A55"/>
            </a:solidFill>
            <a:prstDash val="solid"/>
          </a:ln>
        </p:spPr>
      </p:sp>
      <p:sp>
        <p:nvSpPr>
          <p:cNvPr id="30" name="Text 28"/>
          <p:cNvSpPr txBox="1"/>
          <p:nvPr/>
        </p:nvSpPr>
        <p:spPr>
          <a:xfrm>
            <a:off x="5227625" y="1920240"/>
            <a:ext cx="1078992" cy="173736"/>
          </a:xfrm>
          <a:prstGeom prst="rect">
            <a:avLst/>
          </a:prstGeom>
          <a:noFill/>
          <a:ln/>
        </p:spPr>
        <p:txBody>
          <a:bodyPr wrap="square" lIns="0" tIns="0" rIns="0" bIns="0" rtlCol="0" anchor="ctr"/>
          <a:lstStyle/>
          <a:p>
            <a:pPr algn="ctr" indent="0" marL="0">
              <a:buNone/>
            </a:pPr>
            <a:r>
              <a:rPr lang="en-US" sz="800" b="1" dirty="0">
                <a:solidFill>
                  <a:srgbClr val="E2E8F0"/>
                </a:solidFill>
                <a:latin typeface="Calibri" pitchFamily="34" charset="0"/>
                <a:ea typeface="Calibri" pitchFamily="34" charset="-122"/>
                <a:cs typeface="Calibri" pitchFamily="34" charset="-120"/>
              </a:rPr>
              <a:t>Builder ×2</a:t>
            </a:r>
            <a:endParaRPr lang="en-US" sz="800" dirty="0"/>
          </a:p>
        </p:txBody>
      </p:sp>
      <p:sp>
        <p:nvSpPr>
          <p:cNvPr id="31" name="Text 29"/>
          <p:cNvSpPr txBox="1"/>
          <p:nvPr/>
        </p:nvSpPr>
        <p:spPr>
          <a:xfrm>
            <a:off x="5227625" y="2093976"/>
            <a:ext cx="1078992" cy="173736"/>
          </a:xfrm>
          <a:prstGeom prst="rect">
            <a:avLst/>
          </a:prstGeom>
          <a:noFill/>
          <a:ln/>
        </p:spPr>
        <p:txBody>
          <a:bodyPr wrap="square" lIns="0" tIns="0" rIns="0" bIns="0" rtlCol="0" anchor="ctr"/>
          <a:lstStyle/>
          <a:p>
            <a:pPr algn="ctr" indent="0" marL="0">
              <a:buNone/>
            </a:pPr>
            <a:r>
              <a:rPr lang="en-US" sz="700" dirty="0">
                <a:solidFill>
                  <a:srgbClr val="64748B"/>
                </a:solidFill>
                <a:latin typeface="Calibri" pitchFamily="34" charset="0"/>
                <a:ea typeface="Calibri" pitchFamily="34" charset="-122"/>
                <a:cs typeface="Calibri" pitchFamily="34" charset="-120"/>
              </a:rPr>
              <a:t>writes the code</a:t>
            </a:r>
            <a:endParaRPr lang="en-US" sz="700" dirty="0"/>
          </a:p>
        </p:txBody>
      </p:sp>
      <p:sp>
        <p:nvSpPr>
          <p:cNvPr id="32" name="Shape 30"/>
          <p:cNvSpPr/>
          <p:nvPr/>
        </p:nvSpPr>
        <p:spPr>
          <a:xfrm>
            <a:off x="7306056" y="1408176"/>
            <a:ext cx="457200" cy="457200"/>
          </a:xfrm>
          <a:prstGeom prst="ellipse">
            <a:avLst/>
          </a:prstGeom>
          <a:solidFill>
            <a:srgbClr val="2DD4BF"/>
          </a:solidFill>
          <a:ln w="9525">
            <a:solidFill>
              <a:srgbClr val="2A3A55"/>
            </a:solidFill>
            <a:prstDash val="solid"/>
          </a:ln>
        </p:spPr>
      </p:sp>
      <p:sp>
        <p:nvSpPr>
          <p:cNvPr id="33" name="Text 31"/>
          <p:cNvSpPr txBox="1"/>
          <p:nvPr/>
        </p:nvSpPr>
        <p:spPr>
          <a:xfrm>
            <a:off x="6995160" y="1920240"/>
            <a:ext cx="1078992" cy="173736"/>
          </a:xfrm>
          <a:prstGeom prst="rect">
            <a:avLst/>
          </a:prstGeom>
          <a:noFill/>
          <a:ln/>
        </p:spPr>
        <p:txBody>
          <a:bodyPr wrap="square" lIns="0" tIns="0" rIns="0" bIns="0" rtlCol="0" anchor="ctr"/>
          <a:lstStyle/>
          <a:p>
            <a:pPr algn="ctr" indent="0" marL="0">
              <a:buNone/>
            </a:pPr>
            <a:r>
              <a:rPr lang="en-US" sz="800" b="1" dirty="0">
                <a:solidFill>
                  <a:srgbClr val="E2E8F0"/>
                </a:solidFill>
                <a:latin typeface="Calibri" pitchFamily="34" charset="0"/>
                <a:ea typeface="Calibri" pitchFamily="34" charset="-122"/>
                <a:cs typeface="Calibri" pitchFamily="34" charset="-120"/>
              </a:rPr>
              <a:t>Triage</a:t>
            </a:r>
            <a:endParaRPr lang="en-US" sz="800" dirty="0"/>
          </a:p>
        </p:txBody>
      </p:sp>
      <p:sp>
        <p:nvSpPr>
          <p:cNvPr id="34" name="Text 32"/>
          <p:cNvSpPr txBox="1"/>
          <p:nvPr/>
        </p:nvSpPr>
        <p:spPr>
          <a:xfrm>
            <a:off x="6995160" y="2093976"/>
            <a:ext cx="1078992" cy="173736"/>
          </a:xfrm>
          <a:prstGeom prst="rect">
            <a:avLst/>
          </a:prstGeom>
          <a:noFill/>
          <a:ln/>
        </p:spPr>
        <p:txBody>
          <a:bodyPr wrap="square" lIns="0" tIns="0" rIns="0" bIns="0" rtlCol="0" anchor="ctr"/>
          <a:lstStyle/>
          <a:p>
            <a:pPr algn="ctr" indent="0" marL="0">
              <a:buNone/>
            </a:pPr>
            <a:r>
              <a:rPr lang="en-US" sz="700" dirty="0">
                <a:solidFill>
                  <a:srgbClr val="64748B"/>
                </a:solidFill>
                <a:latin typeface="Calibri" pitchFamily="34" charset="0"/>
                <a:ea typeface="Calibri" pitchFamily="34" charset="-122"/>
                <a:cs typeface="Calibri" pitchFamily="34" charset="-120"/>
              </a:rPr>
              <a:t>fixes what breaks</a:t>
            </a:r>
            <a:endParaRPr lang="en-US" sz="700" dirty="0"/>
          </a:p>
        </p:txBody>
      </p:sp>
      <p:sp>
        <p:nvSpPr>
          <p:cNvPr id="35" name="Shape 33"/>
          <p:cNvSpPr/>
          <p:nvPr/>
        </p:nvSpPr>
        <p:spPr>
          <a:xfrm>
            <a:off x="8074152" y="1115568"/>
            <a:ext cx="3703320" cy="1371600"/>
          </a:xfrm>
          <a:prstGeom prst="roundRect">
            <a:avLst>
              <a:gd name="adj" fmla="val 4000"/>
            </a:avLst>
          </a:prstGeom>
          <a:solidFill>
            <a:srgbClr val="1B2639"/>
          </a:solidFill>
          <a:ln w="9525">
            <a:solidFill>
              <a:srgbClr val="2A3A55"/>
            </a:solidFill>
            <a:prstDash val="solid"/>
          </a:ln>
        </p:spPr>
      </p:sp>
      <p:sp>
        <p:nvSpPr>
          <p:cNvPr id="36" name="Text 34"/>
          <p:cNvSpPr txBox="1"/>
          <p:nvPr/>
        </p:nvSpPr>
        <p:spPr>
          <a:xfrm>
            <a:off x="8257032" y="1197864"/>
            <a:ext cx="1828800" cy="164592"/>
          </a:xfrm>
          <a:prstGeom prst="rect">
            <a:avLst/>
          </a:prstGeom>
          <a:noFill/>
          <a:ln/>
        </p:spPr>
        <p:txBody>
          <a:bodyPr wrap="square" lIns="0" tIns="0" rIns="0" bIns="0" rtlCol="0" anchor="ctr"/>
          <a:lstStyle/>
          <a:p>
            <a:pPr indent="0" marL="0">
              <a:buNone/>
            </a:pPr>
            <a:r>
              <a:rPr lang="en-US" sz="800" b="1" spc="140" kern="0" dirty="0">
                <a:solidFill>
                  <a:srgbClr val="64748B"/>
                </a:solidFill>
                <a:latin typeface="Calibri" pitchFamily="34" charset="0"/>
                <a:ea typeface="Calibri" pitchFamily="34" charset="-122"/>
                <a:cs typeface="Calibri" pitchFamily="34" charset="-120"/>
              </a:rPr>
              <a:t>GUARD</a:t>
            </a:r>
            <a:endParaRPr lang="en-US" sz="800" dirty="0"/>
          </a:p>
        </p:txBody>
      </p:sp>
      <p:sp>
        <p:nvSpPr>
          <p:cNvPr id="37" name="Shape 35"/>
          <p:cNvSpPr/>
          <p:nvPr/>
        </p:nvSpPr>
        <p:spPr>
          <a:xfrm>
            <a:off x="8257032" y="1408176"/>
            <a:ext cx="457200" cy="457200"/>
          </a:xfrm>
          <a:prstGeom prst="ellipse">
            <a:avLst/>
          </a:prstGeom>
          <a:solidFill>
            <a:srgbClr val="14505C"/>
          </a:solidFill>
          <a:ln w="25400">
            <a:solidFill>
              <a:srgbClr val="34D399"/>
            </a:solidFill>
            <a:prstDash val="solid"/>
          </a:ln>
        </p:spPr>
      </p:sp>
      <p:sp>
        <p:nvSpPr>
          <p:cNvPr id="38" name="Text 36"/>
          <p:cNvSpPr txBox="1"/>
          <p:nvPr/>
        </p:nvSpPr>
        <p:spPr>
          <a:xfrm>
            <a:off x="7946136" y="1920240"/>
            <a:ext cx="1078992" cy="173736"/>
          </a:xfrm>
          <a:prstGeom prst="rect">
            <a:avLst/>
          </a:prstGeom>
          <a:noFill/>
          <a:ln/>
        </p:spPr>
        <p:txBody>
          <a:bodyPr wrap="square" lIns="0" tIns="0" rIns="0" bIns="0" rtlCol="0" anchor="ctr"/>
          <a:lstStyle/>
          <a:p>
            <a:pPr algn="ctr" indent="0" marL="0">
              <a:buNone/>
            </a:pPr>
            <a:r>
              <a:rPr lang="en-US" sz="800" b="1" dirty="0">
                <a:solidFill>
                  <a:srgbClr val="34D399"/>
                </a:solidFill>
                <a:latin typeface="Calibri" pitchFamily="34" charset="0"/>
                <a:ea typeface="Calibri" pitchFamily="34" charset="-122"/>
                <a:cs typeface="Calibri" pitchFamily="34" charset="-120"/>
              </a:rPr>
              <a:t>Reviewer</a:t>
            </a:r>
            <a:endParaRPr lang="en-US" sz="800" dirty="0"/>
          </a:p>
        </p:txBody>
      </p:sp>
      <p:sp>
        <p:nvSpPr>
          <p:cNvPr id="39" name="Text 37"/>
          <p:cNvSpPr txBox="1"/>
          <p:nvPr/>
        </p:nvSpPr>
        <p:spPr>
          <a:xfrm>
            <a:off x="7946136" y="2093976"/>
            <a:ext cx="1078992" cy="173736"/>
          </a:xfrm>
          <a:prstGeom prst="rect">
            <a:avLst/>
          </a:prstGeom>
          <a:noFill/>
          <a:ln/>
        </p:spPr>
        <p:txBody>
          <a:bodyPr wrap="square" lIns="0" tIns="0" rIns="0" bIns="0" rtlCol="0" anchor="ctr"/>
          <a:lstStyle/>
          <a:p>
            <a:pPr algn="ctr" indent="0" marL="0">
              <a:buNone/>
            </a:pPr>
            <a:r>
              <a:rPr lang="en-US" sz="700" dirty="0">
                <a:solidFill>
                  <a:srgbClr val="64748B"/>
                </a:solidFill>
                <a:latin typeface="Calibri" pitchFamily="34" charset="0"/>
                <a:ea typeface="Calibri" pitchFamily="34" charset="-122"/>
                <a:cs typeface="Calibri" pitchFamily="34" charset="-120"/>
              </a:rPr>
              <a:t>checks the work</a:t>
            </a:r>
            <a:endParaRPr lang="en-US" sz="700" dirty="0"/>
          </a:p>
        </p:txBody>
      </p:sp>
      <p:sp>
        <p:nvSpPr>
          <p:cNvPr id="40" name="Shape 38"/>
          <p:cNvSpPr/>
          <p:nvPr/>
        </p:nvSpPr>
        <p:spPr>
          <a:xfrm>
            <a:off x="9697212" y="1408176"/>
            <a:ext cx="457200" cy="457200"/>
          </a:xfrm>
          <a:prstGeom prst="ellipse">
            <a:avLst/>
          </a:prstGeom>
          <a:solidFill>
            <a:srgbClr val="111C31"/>
          </a:solidFill>
          <a:ln w="25400">
            <a:solidFill>
              <a:srgbClr val="34D399"/>
            </a:solidFill>
            <a:prstDash val="solid"/>
          </a:ln>
        </p:spPr>
      </p:sp>
      <p:sp>
        <p:nvSpPr>
          <p:cNvPr id="41" name="Text 39"/>
          <p:cNvSpPr txBox="1"/>
          <p:nvPr/>
        </p:nvSpPr>
        <p:spPr>
          <a:xfrm>
            <a:off x="9386316" y="1920240"/>
            <a:ext cx="1078992" cy="173736"/>
          </a:xfrm>
          <a:prstGeom prst="rect">
            <a:avLst/>
          </a:prstGeom>
          <a:noFill/>
          <a:ln/>
        </p:spPr>
        <p:txBody>
          <a:bodyPr wrap="square" lIns="0" tIns="0" rIns="0" bIns="0" rtlCol="0" anchor="ctr"/>
          <a:lstStyle/>
          <a:p>
            <a:pPr algn="ctr" indent="0" marL="0">
              <a:buNone/>
            </a:pPr>
            <a:r>
              <a:rPr lang="en-US" sz="800" b="1" dirty="0">
                <a:solidFill>
                  <a:srgbClr val="34D399"/>
                </a:solidFill>
                <a:latin typeface="Calibri" pitchFamily="34" charset="0"/>
                <a:ea typeface="Calibri" pitchFamily="34" charset="-122"/>
                <a:cs typeface="Calibri" pitchFamily="34" charset="-120"/>
              </a:rPr>
              <a:t>Warden</a:t>
            </a:r>
            <a:endParaRPr lang="en-US" sz="800" dirty="0"/>
          </a:p>
        </p:txBody>
      </p:sp>
      <p:sp>
        <p:nvSpPr>
          <p:cNvPr id="42" name="Text 40"/>
          <p:cNvSpPr txBox="1"/>
          <p:nvPr/>
        </p:nvSpPr>
        <p:spPr>
          <a:xfrm>
            <a:off x="9386316" y="2093976"/>
            <a:ext cx="1078992" cy="173736"/>
          </a:xfrm>
          <a:prstGeom prst="rect">
            <a:avLst/>
          </a:prstGeom>
          <a:noFill/>
          <a:ln/>
        </p:spPr>
        <p:txBody>
          <a:bodyPr wrap="square" lIns="0" tIns="0" rIns="0" bIns="0" rtlCol="0" anchor="ctr"/>
          <a:lstStyle/>
          <a:p>
            <a:pPr algn="ctr" indent="0" marL="0">
              <a:buNone/>
            </a:pPr>
            <a:r>
              <a:rPr lang="en-US" sz="700" dirty="0">
                <a:solidFill>
                  <a:srgbClr val="64748B"/>
                </a:solidFill>
                <a:latin typeface="Calibri" pitchFamily="34" charset="0"/>
                <a:ea typeface="Calibri" pitchFamily="34" charset="-122"/>
                <a:cs typeface="Calibri" pitchFamily="34" charset="-120"/>
              </a:rPr>
              <a:t>watches for trouble</a:t>
            </a:r>
            <a:endParaRPr lang="en-US" sz="700" dirty="0"/>
          </a:p>
        </p:txBody>
      </p:sp>
      <p:sp>
        <p:nvSpPr>
          <p:cNvPr id="43" name="Shape 41"/>
          <p:cNvSpPr/>
          <p:nvPr/>
        </p:nvSpPr>
        <p:spPr>
          <a:xfrm>
            <a:off x="11137392" y="1408176"/>
            <a:ext cx="457200" cy="457200"/>
          </a:xfrm>
          <a:prstGeom prst="ellipse">
            <a:avLst/>
          </a:prstGeom>
          <a:solidFill>
            <a:srgbClr val="14505C"/>
          </a:solidFill>
          <a:ln w="9525">
            <a:solidFill>
              <a:srgbClr val="2A3A55"/>
            </a:solidFill>
            <a:prstDash val="solid"/>
          </a:ln>
        </p:spPr>
      </p:sp>
      <p:sp>
        <p:nvSpPr>
          <p:cNvPr id="44" name="Text 42"/>
          <p:cNvSpPr txBox="1"/>
          <p:nvPr/>
        </p:nvSpPr>
        <p:spPr>
          <a:xfrm>
            <a:off x="10826496" y="1920240"/>
            <a:ext cx="1078992" cy="173736"/>
          </a:xfrm>
          <a:prstGeom prst="rect">
            <a:avLst/>
          </a:prstGeom>
          <a:noFill/>
          <a:ln/>
        </p:spPr>
        <p:txBody>
          <a:bodyPr wrap="square" lIns="0" tIns="0" rIns="0" bIns="0" rtlCol="0" anchor="ctr"/>
          <a:lstStyle/>
          <a:p>
            <a:pPr algn="ctr" indent="0" marL="0">
              <a:buNone/>
            </a:pPr>
            <a:r>
              <a:rPr lang="en-US" sz="800" b="1" dirty="0">
                <a:solidFill>
                  <a:srgbClr val="E2E8F0"/>
                </a:solidFill>
                <a:latin typeface="Calibri" pitchFamily="34" charset="0"/>
                <a:ea typeface="Calibri" pitchFamily="34" charset="-122"/>
                <a:cs typeface="Calibri" pitchFamily="34" charset="-120"/>
              </a:rPr>
              <a:t>Librarian</a:t>
            </a:r>
            <a:endParaRPr lang="en-US" sz="800" dirty="0"/>
          </a:p>
        </p:txBody>
      </p:sp>
      <p:sp>
        <p:nvSpPr>
          <p:cNvPr id="45" name="Text 43"/>
          <p:cNvSpPr txBox="1"/>
          <p:nvPr/>
        </p:nvSpPr>
        <p:spPr>
          <a:xfrm>
            <a:off x="10826496" y="2093976"/>
            <a:ext cx="1078992" cy="173736"/>
          </a:xfrm>
          <a:prstGeom prst="rect">
            <a:avLst/>
          </a:prstGeom>
          <a:noFill/>
          <a:ln/>
        </p:spPr>
        <p:txBody>
          <a:bodyPr wrap="square" lIns="0" tIns="0" rIns="0" bIns="0" rtlCol="0" anchor="ctr"/>
          <a:lstStyle/>
          <a:p>
            <a:pPr algn="ctr" indent="0" marL="0">
              <a:buNone/>
            </a:pPr>
            <a:r>
              <a:rPr lang="en-US" sz="700" dirty="0">
                <a:solidFill>
                  <a:srgbClr val="64748B"/>
                </a:solidFill>
                <a:latin typeface="Calibri" pitchFamily="34" charset="0"/>
                <a:ea typeface="Calibri" pitchFamily="34" charset="-122"/>
                <a:cs typeface="Calibri" pitchFamily="34" charset="-120"/>
              </a:rPr>
              <a:t>keeps it readable</a:t>
            </a:r>
            <a:endParaRPr lang="en-US" sz="700" dirty="0"/>
          </a:p>
        </p:txBody>
      </p:sp>
      <p:sp>
        <p:nvSpPr>
          <p:cNvPr id="46" name="Text 44"/>
          <p:cNvSpPr txBox="1"/>
          <p:nvPr/>
        </p:nvSpPr>
        <p:spPr>
          <a:xfrm>
            <a:off x="411480" y="2633472"/>
            <a:ext cx="6583680" cy="164592"/>
          </a:xfrm>
          <a:prstGeom prst="rect">
            <a:avLst/>
          </a:prstGeom>
          <a:noFill/>
          <a:ln/>
        </p:spPr>
        <p:txBody>
          <a:bodyPr wrap="square" lIns="0" tIns="0" rIns="0" bIns="0" rtlCol="0" anchor="ctr"/>
          <a:lstStyle/>
          <a:p>
            <a:pPr indent="0" marL="0">
              <a:buNone/>
            </a:pPr>
            <a:r>
              <a:rPr lang="en-US" sz="850" b="1" spc="150" kern="0" dirty="0">
                <a:solidFill>
                  <a:srgbClr val="2DD4BF"/>
                </a:solidFill>
                <a:latin typeface="Calibri" pitchFamily="34" charset="0"/>
                <a:ea typeface="Calibri" pitchFamily="34" charset="-122"/>
                <a:cs typeface="Calibri" pitchFamily="34" charset="-120"/>
              </a:rPr>
              <a:t>THE WORK LOOP  ·  EVERY WEEKDAY, UNATTENDED</a:t>
            </a:r>
            <a:endParaRPr lang="en-US" sz="850" dirty="0"/>
          </a:p>
        </p:txBody>
      </p:sp>
      <p:sp>
        <p:nvSpPr>
          <p:cNvPr id="47" name="Shape 45"/>
          <p:cNvSpPr/>
          <p:nvPr/>
        </p:nvSpPr>
        <p:spPr>
          <a:xfrm>
            <a:off x="411480" y="2798064"/>
            <a:ext cx="11365992" cy="1810512"/>
          </a:xfrm>
          <a:prstGeom prst="roundRect">
            <a:avLst>
              <a:gd name="adj" fmla="val 3030"/>
            </a:avLst>
          </a:prstGeom>
          <a:solidFill>
            <a:srgbClr val="152033"/>
          </a:solidFill>
          <a:ln w="9525">
            <a:solidFill>
              <a:srgbClr val="243349"/>
            </a:solidFill>
            <a:prstDash val="solid"/>
          </a:ln>
        </p:spPr>
      </p:sp>
      <p:sp>
        <p:nvSpPr>
          <p:cNvPr id="48" name="Shape 46"/>
          <p:cNvSpPr/>
          <p:nvPr/>
        </p:nvSpPr>
        <p:spPr>
          <a:xfrm>
            <a:off x="548640" y="3145536"/>
            <a:ext cx="1344168" cy="841248"/>
          </a:xfrm>
          <a:prstGeom prst="roundRect">
            <a:avLst>
              <a:gd name="adj" fmla="val 5435"/>
            </a:avLst>
          </a:prstGeom>
          <a:solidFill>
            <a:srgbClr val="111C31"/>
          </a:solidFill>
          <a:ln w="9525">
            <a:solidFill>
              <a:srgbClr val="2A3A55"/>
            </a:solidFill>
            <a:prstDash val="solid"/>
          </a:ln>
        </p:spPr>
      </p:sp>
      <p:sp>
        <p:nvSpPr>
          <p:cNvPr id="49" name="Text 47"/>
          <p:cNvSpPr txBox="1"/>
          <p:nvPr/>
        </p:nvSpPr>
        <p:spPr>
          <a:xfrm>
            <a:off x="548640" y="3145536"/>
            <a:ext cx="1344168" cy="841248"/>
          </a:xfrm>
          <a:prstGeom prst="rect">
            <a:avLst/>
          </a:prstGeom>
          <a:noFill/>
          <a:ln/>
        </p:spPr>
        <p:txBody>
          <a:bodyPr wrap="square" lIns="0" tIns="0" rIns="0" bIns="0" rtlCol="0" anchor="ctr"/>
          <a:lstStyle/>
          <a:p>
            <a:pPr algn="ctr" indent="0" marL="0">
              <a:buNone/>
            </a:pPr>
            <a:r>
              <a:rPr lang="en-US" sz="1150" b="1" dirty="0">
                <a:solidFill>
                  <a:srgbClr val="E2E8F0"/>
                </a:solidFill>
                <a:latin typeface="Calibri" pitchFamily="34" charset="0"/>
                <a:ea typeface="Calibri" pitchFamily="34" charset="-122"/>
                <a:cs typeface="Calibri" pitchFamily="34" charset="-120"/>
              </a:rPr>
              <a:t>Queue</a:t>
            </a:r>
            <a:endParaRPr lang="en-US" sz="1150" dirty="0"/>
          </a:p>
          <a:p>
            <a:pPr algn="ctr" indent="0" marL="0">
              <a:buNone/>
            </a:pPr>
            <a:r>
              <a:rPr lang="en-US" sz="750" dirty="0">
                <a:solidFill>
                  <a:srgbClr val="64748B"/>
                </a:solidFill>
                <a:latin typeface="Calibri" pitchFamily="34" charset="0"/>
                <a:ea typeface="Calibri" pitchFamily="34" charset="-122"/>
                <a:cs typeface="Calibri" pitchFamily="34" charset="-120"/>
              </a:rPr>
              <a:t>1 task, leased</a:t>
            </a:r>
            <a:endParaRPr lang="en-US" sz="1150" dirty="0"/>
          </a:p>
        </p:txBody>
      </p:sp>
      <p:sp>
        <p:nvSpPr>
          <p:cNvPr id="50" name="Shape 48"/>
          <p:cNvSpPr/>
          <p:nvPr/>
        </p:nvSpPr>
        <p:spPr>
          <a:xfrm>
            <a:off x="1892808" y="3566160"/>
            <a:ext cx="237744" cy="0"/>
          </a:xfrm>
          <a:prstGeom prst="line">
            <a:avLst/>
          </a:prstGeom>
          <a:noFill/>
          <a:ln w="19050">
            <a:solidFill>
              <a:srgbClr val="64748B"/>
            </a:solidFill>
            <a:prstDash val="solid"/>
            <a:tailEnd type="triangle"/>
          </a:ln>
        </p:spPr>
      </p:sp>
      <p:sp>
        <p:nvSpPr>
          <p:cNvPr id="51" name="Shape 49"/>
          <p:cNvSpPr/>
          <p:nvPr/>
        </p:nvSpPr>
        <p:spPr>
          <a:xfrm>
            <a:off x="2130552" y="3145536"/>
            <a:ext cx="1344168" cy="841248"/>
          </a:xfrm>
          <a:prstGeom prst="roundRect">
            <a:avLst>
              <a:gd name="adj" fmla="val 5435"/>
            </a:avLst>
          </a:prstGeom>
          <a:solidFill>
            <a:srgbClr val="111C31"/>
          </a:solidFill>
          <a:ln w="9525">
            <a:solidFill>
              <a:srgbClr val="2A3A55"/>
            </a:solidFill>
            <a:prstDash val="solid"/>
          </a:ln>
        </p:spPr>
      </p:sp>
      <p:sp>
        <p:nvSpPr>
          <p:cNvPr id="52" name="Text 50"/>
          <p:cNvSpPr txBox="1"/>
          <p:nvPr/>
        </p:nvSpPr>
        <p:spPr>
          <a:xfrm>
            <a:off x="2130552" y="3145536"/>
            <a:ext cx="1344168" cy="841248"/>
          </a:xfrm>
          <a:prstGeom prst="rect">
            <a:avLst/>
          </a:prstGeom>
          <a:noFill/>
          <a:ln/>
        </p:spPr>
        <p:txBody>
          <a:bodyPr wrap="square" lIns="0" tIns="0" rIns="0" bIns="0" rtlCol="0" anchor="ctr"/>
          <a:lstStyle/>
          <a:p>
            <a:pPr algn="ctr" indent="0" marL="0">
              <a:buNone/>
            </a:pPr>
            <a:r>
              <a:rPr lang="en-US" sz="1150" b="1" dirty="0">
                <a:solidFill>
                  <a:srgbClr val="E2E8F0"/>
                </a:solidFill>
                <a:latin typeface="Calibri" pitchFamily="34" charset="0"/>
                <a:ea typeface="Calibri" pitchFamily="34" charset="-122"/>
                <a:cs typeface="Calibri" pitchFamily="34" charset="-120"/>
              </a:rPr>
              <a:t>Agent run</a:t>
            </a:r>
            <a:endParaRPr lang="en-US" sz="1150" dirty="0"/>
          </a:p>
          <a:p>
            <a:pPr algn="ctr" indent="0" marL="0">
              <a:buNone/>
            </a:pPr>
            <a:r>
              <a:rPr lang="en-US" sz="750" dirty="0">
                <a:solidFill>
                  <a:srgbClr val="64748B"/>
                </a:solidFill>
                <a:latin typeface="Calibri" pitchFamily="34" charset="0"/>
                <a:ea typeface="Calibri" pitchFamily="34" charset="-122"/>
                <a:cs typeface="Calibri" pitchFamily="34" charset="-120"/>
              </a:rPr>
              <a:t>cold start</a:t>
            </a:r>
            <a:endParaRPr lang="en-US" sz="1150" dirty="0"/>
          </a:p>
        </p:txBody>
      </p:sp>
      <p:sp>
        <p:nvSpPr>
          <p:cNvPr id="53" name="Shape 51"/>
          <p:cNvSpPr/>
          <p:nvPr/>
        </p:nvSpPr>
        <p:spPr>
          <a:xfrm>
            <a:off x="3474720" y="3566160"/>
            <a:ext cx="237744" cy="0"/>
          </a:xfrm>
          <a:prstGeom prst="line">
            <a:avLst/>
          </a:prstGeom>
          <a:noFill/>
          <a:ln w="19050">
            <a:solidFill>
              <a:srgbClr val="64748B"/>
            </a:solidFill>
            <a:prstDash val="solid"/>
            <a:tailEnd type="triangle"/>
          </a:ln>
        </p:spPr>
      </p:sp>
      <p:sp>
        <p:nvSpPr>
          <p:cNvPr id="54" name="Shape 52"/>
          <p:cNvSpPr/>
          <p:nvPr/>
        </p:nvSpPr>
        <p:spPr>
          <a:xfrm>
            <a:off x="3712464" y="3145536"/>
            <a:ext cx="1344168" cy="841248"/>
          </a:xfrm>
          <a:prstGeom prst="roundRect">
            <a:avLst>
              <a:gd name="adj" fmla="val 5435"/>
            </a:avLst>
          </a:prstGeom>
          <a:solidFill>
            <a:srgbClr val="111C31"/>
          </a:solidFill>
          <a:ln w="9525">
            <a:solidFill>
              <a:srgbClr val="2A3A55"/>
            </a:solidFill>
            <a:prstDash val="solid"/>
          </a:ln>
        </p:spPr>
      </p:sp>
      <p:sp>
        <p:nvSpPr>
          <p:cNvPr id="55" name="Text 53"/>
          <p:cNvSpPr txBox="1"/>
          <p:nvPr/>
        </p:nvSpPr>
        <p:spPr>
          <a:xfrm>
            <a:off x="3712464" y="3145536"/>
            <a:ext cx="1344168" cy="841248"/>
          </a:xfrm>
          <a:prstGeom prst="rect">
            <a:avLst/>
          </a:prstGeom>
          <a:noFill/>
          <a:ln/>
        </p:spPr>
        <p:txBody>
          <a:bodyPr wrap="square" lIns="0" tIns="0" rIns="0" bIns="0" rtlCol="0" anchor="ctr"/>
          <a:lstStyle/>
          <a:p>
            <a:pPr algn="ctr" indent="0" marL="0">
              <a:buNone/>
            </a:pPr>
            <a:r>
              <a:rPr lang="en-US" sz="1150" b="1" dirty="0">
                <a:solidFill>
                  <a:srgbClr val="E2E8F0"/>
                </a:solidFill>
                <a:latin typeface="Calibri" pitchFamily="34" charset="0"/>
                <a:ea typeface="Calibri" pitchFamily="34" charset="-122"/>
                <a:cs typeface="Calibri" pitchFamily="34" charset="-120"/>
              </a:rPr>
              <a:t>Pull request</a:t>
            </a:r>
            <a:endParaRPr lang="en-US" sz="1150" dirty="0"/>
          </a:p>
          <a:p>
            <a:pPr algn="ctr" indent="0" marL="0">
              <a:buNone/>
            </a:pPr>
            <a:r>
              <a:rPr lang="en-US" sz="750" dirty="0">
                <a:solidFill>
                  <a:srgbClr val="64748B"/>
                </a:solidFill>
                <a:latin typeface="Calibri" pitchFamily="34" charset="0"/>
                <a:ea typeface="Calibri" pitchFamily="34" charset="-122"/>
                <a:cs typeface="Calibri" pitchFamily="34" charset="-120"/>
              </a:rPr>
              <a:t>preview deploy</a:t>
            </a:r>
            <a:endParaRPr lang="en-US" sz="1150" dirty="0"/>
          </a:p>
        </p:txBody>
      </p:sp>
      <p:sp>
        <p:nvSpPr>
          <p:cNvPr id="56" name="Shape 54"/>
          <p:cNvSpPr/>
          <p:nvPr/>
        </p:nvSpPr>
        <p:spPr>
          <a:xfrm>
            <a:off x="5056632" y="3566160"/>
            <a:ext cx="237744" cy="0"/>
          </a:xfrm>
          <a:prstGeom prst="line">
            <a:avLst/>
          </a:prstGeom>
          <a:noFill/>
          <a:ln w="19050">
            <a:solidFill>
              <a:srgbClr val="64748B"/>
            </a:solidFill>
            <a:prstDash val="solid"/>
            <a:tailEnd type="triangle"/>
          </a:ln>
        </p:spPr>
      </p:sp>
      <p:sp>
        <p:nvSpPr>
          <p:cNvPr id="57" name="Shape 55"/>
          <p:cNvSpPr/>
          <p:nvPr/>
        </p:nvSpPr>
        <p:spPr>
          <a:xfrm>
            <a:off x="5294376" y="2889504"/>
            <a:ext cx="1828800" cy="1353312"/>
          </a:xfrm>
          <a:prstGeom prst="roundRect">
            <a:avLst>
              <a:gd name="adj" fmla="val 4054"/>
            </a:avLst>
          </a:prstGeom>
          <a:solidFill>
            <a:srgbClr val="06392C"/>
          </a:solidFill>
          <a:ln w="22225">
            <a:solidFill>
              <a:srgbClr val="34D399"/>
            </a:solidFill>
            <a:prstDash val="solid"/>
          </a:ln>
        </p:spPr>
      </p:sp>
      <p:sp>
        <p:nvSpPr>
          <p:cNvPr id="58" name="Text 56"/>
          <p:cNvSpPr txBox="1"/>
          <p:nvPr/>
        </p:nvSpPr>
        <p:spPr>
          <a:xfrm>
            <a:off x="5294376" y="2962656"/>
            <a:ext cx="1828800" cy="475488"/>
          </a:xfrm>
          <a:prstGeom prst="rect">
            <a:avLst/>
          </a:prstGeom>
          <a:noFill/>
          <a:ln/>
        </p:spPr>
        <p:txBody>
          <a:bodyPr wrap="square" lIns="0" tIns="0" rIns="0" bIns="0" rtlCol="0" anchor="ctr"/>
          <a:lstStyle/>
          <a:p>
            <a:pPr algn="ctr" indent="0" marL="0">
              <a:buNone/>
            </a:pPr>
            <a:r>
              <a:rPr lang="en-US" sz="3000" b="1" dirty="0">
                <a:solidFill>
                  <a:srgbClr val="34D399"/>
                </a:solidFill>
                <a:latin typeface="Calibri" pitchFamily="34" charset="0"/>
                <a:ea typeface="Calibri" pitchFamily="34" charset="-122"/>
                <a:cs typeface="Calibri" pitchFamily="34" charset="-120"/>
              </a:rPr>
              <a:t>11</a:t>
            </a:r>
            <a:endParaRPr lang="en-US" sz="3000" dirty="0"/>
          </a:p>
        </p:txBody>
      </p:sp>
      <p:sp>
        <p:nvSpPr>
          <p:cNvPr id="59" name="Text 57"/>
          <p:cNvSpPr txBox="1"/>
          <p:nvPr/>
        </p:nvSpPr>
        <p:spPr>
          <a:xfrm>
            <a:off x="5294376" y="3419856"/>
            <a:ext cx="1828800" cy="164592"/>
          </a:xfrm>
          <a:prstGeom prst="rect">
            <a:avLst/>
          </a:prstGeom>
          <a:noFill/>
          <a:ln/>
        </p:spPr>
        <p:txBody>
          <a:bodyPr wrap="square" lIns="0" tIns="0" rIns="0" bIns="0" rtlCol="0" anchor="ctr"/>
          <a:lstStyle/>
          <a:p>
            <a:pPr algn="ctr" indent="0" marL="0">
              <a:buNone/>
            </a:pPr>
            <a:r>
              <a:rPr lang="en-US" sz="700" b="1" spc="80" kern="0" dirty="0">
                <a:solidFill>
                  <a:srgbClr val="9FE8CB"/>
                </a:solidFill>
                <a:latin typeface="Calibri" pitchFamily="34" charset="0"/>
                <a:ea typeface="Calibri" pitchFamily="34" charset="-122"/>
                <a:cs typeface="Calibri" pitchFamily="34" charset="-120"/>
              </a:rPr>
              <a:t>DETERMINISTIC CHECKS</a:t>
            </a:r>
            <a:endParaRPr lang="en-US" sz="700" dirty="0"/>
          </a:p>
        </p:txBody>
      </p:sp>
      <p:sp>
        <p:nvSpPr>
          <p:cNvPr id="60" name="Shape 58"/>
          <p:cNvSpPr/>
          <p:nvPr/>
        </p:nvSpPr>
        <p:spPr>
          <a:xfrm>
            <a:off x="5440680" y="3675888"/>
            <a:ext cx="91440" cy="146304"/>
          </a:xfrm>
          <a:prstGeom prst="rect">
            <a:avLst/>
          </a:prstGeom>
          <a:solidFill>
            <a:srgbClr val="34D399"/>
          </a:solidFill>
          <a:ln w="3175">
            <a:solidFill>
              <a:srgbClr val="34D399"/>
            </a:solidFill>
            <a:prstDash val="solid"/>
          </a:ln>
        </p:spPr>
      </p:sp>
      <p:sp>
        <p:nvSpPr>
          <p:cNvPr id="61" name="Shape 59"/>
          <p:cNvSpPr/>
          <p:nvPr/>
        </p:nvSpPr>
        <p:spPr>
          <a:xfrm>
            <a:off x="5585155" y="3675888"/>
            <a:ext cx="91440" cy="146304"/>
          </a:xfrm>
          <a:prstGeom prst="rect">
            <a:avLst/>
          </a:prstGeom>
          <a:solidFill>
            <a:srgbClr val="34D399"/>
          </a:solidFill>
          <a:ln w="3175">
            <a:solidFill>
              <a:srgbClr val="34D399"/>
            </a:solidFill>
            <a:prstDash val="solid"/>
          </a:ln>
        </p:spPr>
      </p:sp>
      <p:sp>
        <p:nvSpPr>
          <p:cNvPr id="62" name="Shape 60"/>
          <p:cNvSpPr/>
          <p:nvPr/>
        </p:nvSpPr>
        <p:spPr>
          <a:xfrm>
            <a:off x="5729630" y="3675888"/>
            <a:ext cx="91440" cy="146304"/>
          </a:xfrm>
          <a:prstGeom prst="rect">
            <a:avLst/>
          </a:prstGeom>
          <a:solidFill>
            <a:srgbClr val="34D399"/>
          </a:solidFill>
          <a:ln w="3175">
            <a:solidFill>
              <a:srgbClr val="34D399"/>
            </a:solidFill>
            <a:prstDash val="solid"/>
          </a:ln>
        </p:spPr>
      </p:sp>
      <p:sp>
        <p:nvSpPr>
          <p:cNvPr id="63" name="Shape 61"/>
          <p:cNvSpPr/>
          <p:nvPr/>
        </p:nvSpPr>
        <p:spPr>
          <a:xfrm>
            <a:off x="5874106" y="3675888"/>
            <a:ext cx="91440" cy="146304"/>
          </a:xfrm>
          <a:prstGeom prst="rect">
            <a:avLst/>
          </a:prstGeom>
          <a:solidFill>
            <a:srgbClr val="34D399"/>
          </a:solidFill>
          <a:ln w="3175">
            <a:solidFill>
              <a:srgbClr val="34D399"/>
            </a:solidFill>
            <a:prstDash val="solid"/>
          </a:ln>
        </p:spPr>
      </p:sp>
      <p:sp>
        <p:nvSpPr>
          <p:cNvPr id="64" name="Shape 62"/>
          <p:cNvSpPr/>
          <p:nvPr/>
        </p:nvSpPr>
        <p:spPr>
          <a:xfrm>
            <a:off x="6018581" y="3675888"/>
            <a:ext cx="91440" cy="146304"/>
          </a:xfrm>
          <a:prstGeom prst="rect">
            <a:avLst/>
          </a:prstGeom>
          <a:solidFill>
            <a:srgbClr val="34D399"/>
          </a:solidFill>
          <a:ln w="3175">
            <a:solidFill>
              <a:srgbClr val="34D399"/>
            </a:solidFill>
            <a:prstDash val="solid"/>
          </a:ln>
        </p:spPr>
      </p:sp>
      <p:sp>
        <p:nvSpPr>
          <p:cNvPr id="65" name="Shape 63"/>
          <p:cNvSpPr/>
          <p:nvPr/>
        </p:nvSpPr>
        <p:spPr>
          <a:xfrm>
            <a:off x="6163056" y="3675888"/>
            <a:ext cx="91440" cy="146304"/>
          </a:xfrm>
          <a:prstGeom prst="rect">
            <a:avLst/>
          </a:prstGeom>
          <a:solidFill>
            <a:srgbClr val="34D399"/>
          </a:solidFill>
          <a:ln w="3175">
            <a:solidFill>
              <a:srgbClr val="34D399"/>
            </a:solidFill>
            <a:prstDash val="solid"/>
          </a:ln>
        </p:spPr>
      </p:sp>
      <p:sp>
        <p:nvSpPr>
          <p:cNvPr id="66" name="Shape 64"/>
          <p:cNvSpPr/>
          <p:nvPr/>
        </p:nvSpPr>
        <p:spPr>
          <a:xfrm>
            <a:off x="6307531" y="3675888"/>
            <a:ext cx="91440" cy="146304"/>
          </a:xfrm>
          <a:prstGeom prst="rect">
            <a:avLst/>
          </a:prstGeom>
          <a:solidFill>
            <a:srgbClr val="34D399"/>
          </a:solidFill>
          <a:ln w="3175">
            <a:solidFill>
              <a:srgbClr val="34D399"/>
            </a:solidFill>
            <a:prstDash val="solid"/>
          </a:ln>
        </p:spPr>
      </p:sp>
      <p:sp>
        <p:nvSpPr>
          <p:cNvPr id="67" name="Shape 65"/>
          <p:cNvSpPr/>
          <p:nvPr/>
        </p:nvSpPr>
        <p:spPr>
          <a:xfrm>
            <a:off x="6452006" y="3675888"/>
            <a:ext cx="91440" cy="146304"/>
          </a:xfrm>
          <a:prstGeom prst="rect">
            <a:avLst/>
          </a:prstGeom>
          <a:solidFill>
            <a:srgbClr val="34D399"/>
          </a:solidFill>
          <a:ln w="3175">
            <a:solidFill>
              <a:srgbClr val="34D399"/>
            </a:solidFill>
            <a:prstDash val="solid"/>
          </a:ln>
        </p:spPr>
      </p:sp>
      <p:sp>
        <p:nvSpPr>
          <p:cNvPr id="68" name="Shape 66"/>
          <p:cNvSpPr/>
          <p:nvPr/>
        </p:nvSpPr>
        <p:spPr>
          <a:xfrm>
            <a:off x="6596482" y="3675888"/>
            <a:ext cx="91440" cy="146304"/>
          </a:xfrm>
          <a:prstGeom prst="rect">
            <a:avLst/>
          </a:prstGeom>
          <a:solidFill>
            <a:srgbClr val="34D399"/>
          </a:solidFill>
          <a:ln w="3175">
            <a:solidFill>
              <a:srgbClr val="34D399"/>
            </a:solidFill>
            <a:prstDash val="solid"/>
          </a:ln>
        </p:spPr>
      </p:sp>
      <p:sp>
        <p:nvSpPr>
          <p:cNvPr id="69" name="Shape 67"/>
          <p:cNvSpPr/>
          <p:nvPr/>
        </p:nvSpPr>
        <p:spPr>
          <a:xfrm>
            <a:off x="6740957" y="3675888"/>
            <a:ext cx="91440" cy="146304"/>
          </a:xfrm>
          <a:prstGeom prst="rect">
            <a:avLst/>
          </a:prstGeom>
          <a:solidFill>
            <a:srgbClr val="34D399"/>
          </a:solidFill>
          <a:ln w="3175">
            <a:solidFill>
              <a:srgbClr val="34D399"/>
            </a:solidFill>
            <a:prstDash val="solid"/>
          </a:ln>
        </p:spPr>
      </p:sp>
      <p:sp>
        <p:nvSpPr>
          <p:cNvPr id="70" name="Shape 68"/>
          <p:cNvSpPr/>
          <p:nvPr/>
        </p:nvSpPr>
        <p:spPr>
          <a:xfrm>
            <a:off x="6885432" y="3675888"/>
            <a:ext cx="91440" cy="146304"/>
          </a:xfrm>
          <a:prstGeom prst="rect">
            <a:avLst/>
          </a:prstGeom>
          <a:solidFill>
            <a:srgbClr val="34D399"/>
          </a:solidFill>
          <a:ln w="3175">
            <a:solidFill>
              <a:srgbClr val="34D399"/>
            </a:solidFill>
            <a:prstDash val="solid"/>
          </a:ln>
        </p:spPr>
      </p:sp>
      <p:sp>
        <p:nvSpPr>
          <p:cNvPr id="71" name="Text 69"/>
          <p:cNvSpPr txBox="1"/>
          <p:nvPr/>
        </p:nvSpPr>
        <p:spPr>
          <a:xfrm>
            <a:off x="5294376" y="3913632"/>
            <a:ext cx="1828800" cy="164592"/>
          </a:xfrm>
          <a:prstGeom prst="rect">
            <a:avLst/>
          </a:prstGeom>
          <a:noFill/>
          <a:ln/>
        </p:spPr>
        <p:txBody>
          <a:bodyPr wrap="square" lIns="0" tIns="0" rIns="0" bIns="0" rtlCol="0" anchor="ctr"/>
          <a:lstStyle/>
          <a:p>
            <a:pPr algn="ctr" indent="0" marL="0">
              <a:buNone/>
            </a:pPr>
            <a:r>
              <a:rPr lang="en-US" sz="750" i="1" dirty="0">
                <a:solidFill>
                  <a:srgbClr val="9FE8CB"/>
                </a:solidFill>
                <a:latin typeface="Calibri" pitchFamily="34" charset="0"/>
                <a:ea typeface="Calibri" pitchFamily="34" charset="-122"/>
                <a:cs typeface="Calibri" pitchFamily="34" charset="-120"/>
              </a:rPr>
              <a:t>no agent may edit them</a:t>
            </a:r>
            <a:endParaRPr lang="en-US" sz="750" dirty="0"/>
          </a:p>
        </p:txBody>
      </p:sp>
      <p:sp>
        <p:nvSpPr>
          <p:cNvPr id="72" name="Shape 70"/>
          <p:cNvSpPr/>
          <p:nvPr/>
        </p:nvSpPr>
        <p:spPr>
          <a:xfrm>
            <a:off x="7123176" y="3566160"/>
            <a:ext cx="237744" cy="0"/>
          </a:xfrm>
          <a:prstGeom prst="line">
            <a:avLst/>
          </a:prstGeom>
          <a:noFill/>
          <a:ln w="19050">
            <a:solidFill>
              <a:srgbClr val="64748B"/>
            </a:solidFill>
            <a:prstDash val="solid"/>
            <a:tailEnd type="triangle"/>
          </a:ln>
        </p:spPr>
      </p:sp>
      <p:sp>
        <p:nvSpPr>
          <p:cNvPr id="73" name="Shape 71"/>
          <p:cNvSpPr/>
          <p:nvPr/>
        </p:nvSpPr>
        <p:spPr>
          <a:xfrm>
            <a:off x="7360920" y="3145536"/>
            <a:ext cx="1344168" cy="841248"/>
          </a:xfrm>
          <a:prstGeom prst="roundRect">
            <a:avLst>
              <a:gd name="adj" fmla="val 5435"/>
            </a:avLst>
          </a:prstGeom>
          <a:solidFill>
            <a:srgbClr val="111C31"/>
          </a:solidFill>
          <a:ln w="9525">
            <a:solidFill>
              <a:srgbClr val="2A3A55"/>
            </a:solidFill>
            <a:prstDash val="solid"/>
          </a:ln>
        </p:spPr>
      </p:sp>
      <p:sp>
        <p:nvSpPr>
          <p:cNvPr id="74" name="Text 72"/>
          <p:cNvSpPr txBox="1"/>
          <p:nvPr/>
        </p:nvSpPr>
        <p:spPr>
          <a:xfrm>
            <a:off x="7360920" y="3145536"/>
            <a:ext cx="1344168" cy="841248"/>
          </a:xfrm>
          <a:prstGeom prst="rect">
            <a:avLst/>
          </a:prstGeom>
          <a:noFill/>
          <a:ln/>
        </p:spPr>
        <p:txBody>
          <a:bodyPr wrap="square" lIns="0" tIns="0" rIns="0" bIns="0" rtlCol="0" anchor="ctr"/>
          <a:lstStyle/>
          <a:p>
            <a:pPr algn="ctr" indent="0" marL="0">
              <a:buNone/>
            </a:pPr>
            <a:r>
              <a:rPr lang="en-US" sz="1150" b="1" dirty="0">
                <a:solidFill>
                  <a:srgbClr val="E2E8F0"/>
                </a:solidFill>
                <a:latin typeface="Calibri" pitchFamily="34" charset="0"/>
                <a:ea typeface="Calibri" pitchFamily="34" charset="-122"/>
                <a:cs typeface="Calibri" pitchFamily="34" charset="-120"/>
              </a:rPr>
              <a:t>Deploy</a:t>
            </a:r>
            <a:endParaRPr lang="en-US" sz="1150" dirty="0"/>
          </a:p>
          <a:p>
            <a:pPr algn="ctr" indent="0" marL="0">
              <a:buNone/>
            </a:pPr>
            <a:r>
              <a:rPr lang="en-US" sz="750" dirty="0">
                <a:solidFill>
                  <a:srgbClr val="64748B"/>
                </a:solidFill>
                <a:latin typeface="Calibri" pitchFamily="34" charset="0"/>
                <a:ea typeface="Calibri" pitchFamily="34" charset="-122"/>
                <a:cs typeface="Calibri" pitchFamily="34" charset="-120"/>
              </a:rPr>
              <a:t>Cloudflare</a:t>
            </a:r>
            <a:endParaRPr lang="en-US" sz="1150" dirty="0"/>
          </a:p>
        </p:txBody>
      </p:sp>
      <p:sp>
        <p:nvSpPr>
          <p:cNvPr id="75" name="Shape 73"/>
          <p:cNvSpPr/>
          <p:nvPr/>
        </p:nvSpPr>
        <p:spPr>
          <a:xfrm>
            <a:off x="8705088" y="3566160"/>
            <a:ext cx="237744" cy="0"/>
          </a:xfrm>
          <a:prstGeom prst="line">
            <a:avLst/>
          </a:prstGeom>
          <a:noFill/>
          <a:ln w="19050">
            <a:solidFill>
              <a:srgbClr val="64748B"/>
            </a:solidFill>
            <a:prstDash val="solid"/>
            <a:tailEnd type="triangle"/>
          </a:ln>
        </p:spPr>
      </p:sp>
      <p:sp>
        <p:nvSpPr>
          <p:cNvPr id="76" name="Shape 74"/>
          <p:cNvSpPr/>
          <p:nvPr/>
        </p:nvSpPr>
        <p:spPr>
          <a:xfrm>
            <a:off x="8942832" y="3145536"/>
            <a:ext cx="1344168" cy="841248"/>
          </a:xfrm>
          <a:prstGeom prst="roundRect">
            <a:avLst>
              <a:gd name="adj" fmla="val 5435"/>
            </a:avLst>
          </a:prstGeom>
          <a:solidFill>
            <a:srgbClr val="111C31"/>
          </a:solidFill>
          <a:ln w="9525">
            <a:solidFill>
              <a:srgbClr val="2A3A55"/>
            </a:solidFill>
            <a:prstDash val="solid"/>
          </a:ln>
        </p:spPr>
      </p:sp>
      <p:sp>
        <p:nvSpPr>
          <p:cNvPr id="77" name="Text 75"/>
          <p:cNvSpPr txBox="1"/>
          <p:nvPr/>
        </p:nvSpPr>
        <p:spPr>
          <a:xfrm>
            <a:off x="8942832" y="3145536"/>
            <a:ext cx="1344168" cy="841248"/>
          </a:xfrm>
          <a:prstGeom prst="rect">
            <a:avLst/>
          </a:prstGeom>
          <a:noFill/>
          <a:ln/>
        </p:spPr>
        <p:txBody>
          <a:bodyPr wrap="square" lIns="0" tIns="0" rIns="0" bIns="0" rtlCol="0" anchor="ctr"/>
          <a:lstStyle/>
          <a:p>
            <a:pPr algn="ctr" indent="0" marL="0">
              <a:buNone/>
            </a:pPr>
            <a:r>
              <a:rPr lang="en-US" sz="1150" b="1" dirty="0">
                <a:solidFill>
                  <a:srgbClr val="E2E8F0"/>
                </a:solidFill>
                <a:latin typeface="Calibri" pitchFamily="34" charset="0"/>
                <a:ea typeface="Calibri" pitchFamily="34" charset="-122"/>
                <a:cs typeface="Calibri" pitchFamily="34" charset="-120"/>
              </a:rPr>
              <a:t>Verify</a:t>
            </a:r>
            <a:endParaRPr lang="en-US" sz="1150" dirty="0"/>
          </a:p>
          <a:p>
            <a:pPr algn="ctr" indent="0" marL="0">
              <a:buNone/>
            </a:pPr>
            <a:r>
              <a:rPr lang="en-US" sz="750" dirty="0">
                <a:solidFill>
                  <a:srgbClr val="64748B"/>
                </a:solidFill>
                <a:latin typeface="Calibri" pitchFamily="34" charset="0"/>
                <a:ea typeface="Calibri" pitchFamily="34" charset="-122"/>
                <a:cs typeface="Calibri" pitchFamily="34" charset="-120"/>
              </a:rPr>
              <a:t>in production</a:t>
            </a:r>
            <a:endParaRPr lang="en-US" sz="1150" dirty="0"/>
          </a:p>
        </p:txBody>
      </p:sp>
      <p:sp>
        <p:nvSpPr>
          <p:cNvPr id="78" name="Shape 76"/>
          <p:cNvSpPr/>
          <p:nvPr/>
        </p:nvSpPr>
        <p:spPr>
          <a:xfrm>
            <a:off x="10287000" y="3566160"/>
            <a:ext cx="237744" cy="0"/>
          </a:xfrm>
          <a:prstGeom prst="line">
            <a:avLst/>
          </a:prstGeom>
          <a:noFill/>
          <a:ln w="19050">
            <a:solidFill>
              <a:srgbClr val="64748B"/>
            </a:solidFill>
            <a:prstDash val="solid"/>
            <a:tailEnd type="triangle"/>
          </a:ln>
        </p:spPr>
      </p:sp>
      <p:sp>
        <p:nvSpPr>
          <p:cNvPr id="79" name="Shape 77"/>
          <p:cNvSpPr/>
          <p:nvPr/>
        </p:nvSpPr>
        <p:spPr>
          <a:xfrm>
            <a:off x="10524744" y="3145536"/>
            <a:ext cx="1097280" cy="841248"/>
          </a:xfrm>
          <a:prstGeom prst="roundRect">
            <a:avLst>
              <a:gd name="adj" fmla="val 5435"/>
            </a:avLst>
          </a:prstGeom>
          <a:solidFill>
            <a:srgbClr val="2DD4BF"/>
          </a:solidFill>
          <a:ln w="9525">
            <a:solidFill>
              <a:srgbClr val="2DD4BF"/>
            </a:solidFill>
            <a:prstDash val="solid"/>
          </a:ln>
        </p:spPr>
      </p:sp>
      <p:sp>
        <p:nvSpPr>
          <p:cNvPr id="80" name="Text 78"/>
          <p:cNvSpPr txBox="1"/>
          <p:nvPr/>
        </p:nvSpPr>
        <p:spPr>
          <a:xfrm>
            <a:off x="10524744" y="3145536"/>
            <a:ext cx="1097280" cy="841248"/>
          </a:xfrm>
          <a:prstGeom prst="rect">
            <a:avLst/>
          </a:prstGeom>
          <a:noFill/>
          <a:ln/>
        </p:spPr>
        <p:txBody>
          <a:bodyPr wrap="square" lIns="0" tIns="0" rIns="0" bIns="0" rtlCol="0" anchor="ctr"/>
          <a:lstStyle/>
          <a:p>
            <a:pPr algn="ctr" indent="0" marL="0">
              <a:buNone/>
            </a:pPr>
            <a:r>
              <a:rPr lang="en-US" sz="1300" b="1" dirty="0">
                <a:solidFill>
                  <a:srgbClr val="0F172A"/>
                </a:solidFill>
                <a:latin typeface="Calibri" pitchFamily="34" charset="0"/>
                <a:ea typeface="Calibri" pitchFamily="34" charset="-122"/>
                <a:cs typeface="Calibri" pitchFamily="34" charset="-120"/>
              </a:rPr>
              <a:t>Live</a:t>
            </a:r>
            <a:endParaRPr lang="en-US" sz="1300" dirty="0"/>
          </a:p>
        </p:txBody>
      </p:sp>
      <p:sp>
        <p:nvSpPr>
          <p:cNvPr id="81" name="Shape 79"/>
          <p:cNvSpPr/>
          <p:nvPr/>
        </p:nvSpPr>
        <p:spPr>
          <a:xfrm>
            <a:off x="8028432" y="4315968"/>
            <a:ext cx="1581912" cy="0"/>
          </a:xfrm>
          <a:prstGeom prst="line">
            <a:avLst/>
          </a:prstGeom>
          <a:noFill/>
          <a:ln w="19050">
            <a:solidFill>
              <a:srgbClr val="FBBF24"/>
            </a:solidFill>
            <a:prstDash val="dash"/>
            <a:headEnd type="triangle"/>
          </a:ln>
        </p:spPr>
      </p:sp>
      <p:sp>
        <p:nvSpPr>
          <p:cNvPr id="82" name="Text 80"/>
          <p:cNvSpPr txBox="1"/>
          <p:nvPr/>
        </p:nvSpPr>
        <p:spPr>
          <a:xfrm>
            <a:off x="7315200" y="4370832"/>
            <a:ext cx="3017520" cy="182880"/>
          </a:xfrm>
          <a:prstGeom prst="rect">
            <a:avLst/>
          </a:prstGeom>
          <a:noFill/>
          <a:ln/>
        </p:spPr>
        <p:txBody>
          <a:bodyPr wrap="square" lIns="0" tIns="0" rIns="0" bIns="0" rtlCol="0" anchor="ctr"/>
          <a:lstStyle/>
          <a:p>
            <a:pPr algn="ctr" indent="0" marL="0">
              <a:buNone/>
            </a:pPr>
            <a:r>
              <a:rPr lang="en-US" sz="800" dirty="0">
                <a:solidFill>
                  <a:srgbClr val="FBBF24"/>
                </a:solidFill>
                <a:latin typeface="Calibri" pitchFamily="34" charset="0"/>
                <a:ea typeface="Calibri" pitchFamily="34" charset="-122"/>
                <a:cs typeface="Calibri" pitchFamily="34" charset="-120"/>
              </a:rPr>
              <a:t>rollback, no model in the loop</a:t>
            </a:r>
            <a:endParaRPr lang="en-US" sz="800" dirty="0"/>
          </a:p>
        </p:txBody>
      </p:sp>
      <p:sp>
        <p:nvSpPr>
          <p:cNvPr id="83" name="Text 81"/>
          <p:cNvSpPr txBox="1"/>
          <p:nvPr/>
        </p:nvSpPr>
        <p:spPr>
          <a:xfrm>
            <a:off x="411480" y="4791456"/>
            <a:ext cx="6583680" cy="164592"/>
          </a:xfrm>
          <a:prstGeom prst="rect">
            <a:avLst/>
          </a:prstGeom>
          <a:noFill/>
          <a:ln/>
        </p:spPr>
        <p:txBody>
          <a:bodyPr wrap="square" lIns="0" tIns="0" rIns="0" bIns="0" rtlCol="0" anchor="ctr"/>
          <a:lstStyle/>
          <a:p>
            <a:pPr indent="0" marL="0">
              <a:buNone/>
            </a:pPr>
            <a:r>
              <a:rPr lang="en-US" sz="850" b="1" spc="150" kern="0" dirty="0">
                <a:solidFill>
                  <a:srgbClr val="2DD4BF"/>
                </a:solidFill>
                <a:latin typeface="Calibri" pitchFamily="34" charset="0"/>
                <a:ea typeface="Calibri" pitchFamily="34" charset="-122"/>
                <a:cs typeface="Calibri" pitchFamily="34" charset="-120"/>
              </a:rPr>
              <a:t>RUNS ON AZURE  ·  SCALES TO ZERO BETWEEN RUNS</a:t>
            </a:r>
            <a:endParaRPr lang="en-US" sz="850" dirty="0"/>
          </a:p>
        </p:txBody>
      </p:sp>
      <p:sp>
        <p:nvSpPr>
          <p:cNvPr id="84" name="Shape 82"/>
          <p:cNvSpPr/>
          <p:nvPr/>
        </p:nvSpPr>
        <p:spPr>
          <a:xfrm>
            <a:off x="548640" y="4974336"/>
            <a:ext cx="2086661" cy="365760"/>
          </a:xfrm>
          <a:prstGeom prst="roundRect">
            <a:avLst>
              <a:gd name="adj" fmla="val 12500"/>
            </a:avLst>
          </a:prstGeom>
          <a:solidFill>
            <a:srgbClr val="111C31"/>
          </a:solidFill>
          <a:ln w="9525">
            <a:solidFill>
              <a:srgbClr val="2A3A55"/>
            </a:solidFill>
            <a:prstDash val="solid"/>
          </a:ln>
        </p:spPr>
      </p:sp>
      <p:sp>
        <p:nvSpPr>
          <p:cNvPr id="85" name="Text 83"/>
          <p:cNvSpPr txBox="1"/>
          <p:nvPr/>
        </p:nvSpPr>
        <p:spPr>
          <a:xfrm>
            <a:off x="548640" y="4974336"/>
            <a:ext cx="2086661" cy="365760"/>
          </a:xfrm>
          <a:prstGeom prst="rect">
            <a:avLst/>
          </a:prstGeom>
          <a:noFill/>
          <a:ln/>
        </p:spPr>
        <p:txBody>
          <a:bodyPr wrap="square" lIns="0" tIns="0" rIns="0" bIns="0" rtlCol="0" anchor="ctr"/>
          <a:lstStyle/>
          <a:p>
            <a:pPr algn="ctr" indent="0" marL="0">
              <a:buNone/>
            </a:pPr>
            <a:r>
              <a:rPr lang="en-US" sz="850" dirty="0">
                <a:solidFill>
                  <a:srgbClr val="94A3B8"/>
                </a:solidFill>
                <a:latin typeface="Calibri" pitchFamily="34" charset="0"/>
                <a:ea typeface="Calibri" pitchFamily="34" charset="-122"/>
                <a:cs typeface="Calibri" pitchFamily="34" charset="-120"/>
              </a:rPr>
              <a:t>Container Apps Jobs</a:t>
            </a:r>
            <a:endParaRPr lang="en-US" sz="850" dirty="0"/>
          </a:p>
        </p:txBody>
      </p:sp>
      <p:sp>
        <p:nvSpPr>
          <p:cNvPr id="86" name="Shape 84"/>
          <p:cNvSpPr/>
          <p:nvPr/>
        </p:nvSpPr>
        <p:spPr>
          <a:xfrm>
            <a:off x="2799893" y="4974336"/>
            <a:ext cx="2086661" cy="365760"/>
          </a:xfrm>
          <a:prstGeom prst="roundRect">
            <a:avLst>
              <a:gd name="adj" fmla="val 12500"/>
            </a:avLst>
          </a:prstGeom>
          <a:solidFill>
            <a:srgbClr val="111C31"/>
          </a:solidFill>
          <a:ln w="9525">
            <a:solidFill>
              <a:srgbClr val="2A3A55"/>
            </a:solidFill>
            <a:prstDash val="solid"/>
          </a:ln>
        </p:spPr>
      </p:sp>
      <p:sp>
        <p:nvSpPr>
          <p:cNvPr id="87" name="Text 85"/>
          <p:cNvSpPr txBox="1"/>
          <p:nvPr/>
        </p:nvSpPr>
        <p:spPr>
          <a:xfrm>
            <a:off x="2799893" y="4974336"/>
            <a:ext cx="2086661" cy="365760"/>
          </a:xfrm>
          <a:prstGeom prst="rect">
            <a:avLst/>
          </a:prstGeom>
          <a:noFill/>
          <a:ln/>
        </p:spPr>
        <p:txBody>
          <a:bodyPr wrap="square" lIns="0" tIns="0" rIns="0" bIns="0" rtlCol="0" anchor="ctr"/>
          <a:lstStyle/>
          <a:p>
            <a:pPr algn="ctr" indent="0" marL="0">
              <a:buNone/>
            </a:pPr>
            <a:r>
              <a:rPr lang="en-US" sz="850" dirty="0">
                <a:solidFill>
                  <a:srgbClr val="94A3B8"/>
                </a:solidFill>
                <a:latin typeface="Calibri" pitchFamily="34" charset="0"/>
                <a:ea typeface="Calibri" pitchFamily="34" charset="-122"/>
                <a:cs typeface="Calibri" pitchFamily="34" charset="-120"/>
              </a:rPr>
              <a:t>Storage Queue + KEDA</a:t>
            </a:r>
            <a:endParaRPr lang="en-US" sz="850" dirty="0"/>
          </a:p>
        </p:txBody>
      </p:sp>
      <p:sp>
        <p:nvSpPr>
          <p:cNvPr id="88" name="Shape 86"/>
          <p:cNvSpPr/>
          <p:nvPr/>
        </p:nvSpPr>
        <p:spPr>
          <a:xfrm>
            <a:off x="5051146" y="4974336"/>
            <a:ext cx="2086661" cy="365760"/>
          </a:xfrm>
          <a:prstGeom prst="roundRect">
            <a:avLst>
              <a:gd name="adj" fmla="val 12500"/>
            </a:avLst>
          </a:prstGeom>
          <a:solidFill>
            <a:srgbClr val="111C31"/>
          </a:solidFill>
          <a:ln w="9525">
            <a:solidFill>
              <a:srgbClr val="2A3A55"/>
            </a:solidFill>
            <a:prstDash val="solid"/>
          </a:ln>
        </p:spPr>
      </p:sp>
      <p:sp>
        <p:nvSpPr>
          <p:cNvPr id="89" name="Text 87"/>
          <p:cNvSpPr txBox="1"/>
          <p:nvPr/>
        </p:nvSpPr>
        <p:spPr>
          <a:xfrm>
            <a:off x="5051146" y="4974336"/>
            <a:ext cx="2086661" cy="365760"/>
          </a:xfrm>
          <a:prstGeom prst="rect">
            <a:avLst/>
          </a:prstGeom>
          <a:noFill/>
          <a:ln/>
        </p:spPr>
        <p:txBody>
          <a:bodyPr wrap="square" lIns="0" tIns="0" rIns="0" bIns="0" rtlCol="0" anchor="ctr"/>
          <a:lstStyle/>
          <a:p>
            <a:pPr algn="ctr" indent="0" marL="0">
              <a:buNone/>
            </a:pPr>
            <a:r>
              <a:rPr lang="en-US" sz="850" dirty="0">
                <a:solidFill>
                  <a:srgbClr val="94A3B8"/>
                </a:solidFill>
                <a:latin typeface="Calibri" pitchFamily="34" charset="0"/>
                <a:ea typeface="Calibri" pitchFamily="34" charset="-122"/>
                <a:cs typeface="Calibri" pitchFamily="34" charset="-120"/>
              </a:rPr>
              <a:t>Cosmos DB</a:t>
            </a:r>
            <a:endParaRPr lang="en-US" sz="850" dirty="0"/>
          </a:p>
        </p:txBody>
      </p:sp>
      <p:sp>
        <p:nvSpPr>
          <p:cNvPr id="90" name="Shape 88"/>
          <p:cNvSpPr/>
          <p:nvPr/>
        </p:nvSpPr>
        <p:spPr>
          <a:xfrm>
            <a:off x="7302398" y="4974336"/>
            <a:ext cx="2086661" cy="365760"/>
          </a:xfrm>
          <a:prstGeom prst="roundRect">
            <a:avLst>
              <a:gd name="adj" fmla="val 12500"/>
            </a:avLst>
          </a:prstGeom>
          <a:solidFill>
            <a:srgbClr val="111C31"/>
          </a:solidFill>
          <a:ln w="9525">
            <a:solidFill>
              <a:srgbClr val="2A3A55"/>
            </a:solidFill>
            <a:prstDash val="solid"/>
          </a:ln>
        </p:spPr>
      </p:sp>
      <p:sp>
        <p:nvSpPr>
          <p:cNvPr id="91" name="Text 89"/>
          <p:cNvSpPr txBox="1"/>
          <p:nvPr/>
        </p:nvSpPr>
        <p:spPr>
          <a:xfrm>
            <a:off x="7302398" y="4974336"/>
            <a:ext cx="2086661" cy="365760"/>
          </a:xfrm>
          <a:prstGeom prst="rect">
            <a:avLst/>
          </a:prstGeom>
          <a:noFill/>
          <a:ln/>
        </p:spPr>
        <p:txBody>
          <a:bodyPr wrap="square" lIns="0" tIns="0" rIns="0" bIns="0" rtlCol="0" anchor="ctr"/>
          <a:lstStyle/>
          <a:p>
            <a:pPr algn="ctr" indent="0" marL="0">
              <a:buNone/>
            </a:pPr>
            <a:r>
              <a:rPr lang="en-US" sz="850" dirty="0">
                <a:solidFill>
                  <a:srgbClr val="94A3B8"/>
                </a:solidFill>
                <a:latin typeface="Calibri" pitchFamily="34" charset="0"/>
                <a:ea typeface="Calibri" pitchFamily="34" charset="-122"/>
                <a:cs typeface="Calibri" pitchFamily="34" charset="-120"/>
              </a:rPr>
              <a:t>Blob run journals</a:t>
            </a:r>
            <a:endParaRPr lang="en-US" sz="850" dirty="0"/>
          </a:p>
        </p:txBody>
      </p:sp>
      <p:sp>
        <p:nvSpPr>
          <p:cNvPr id="92" name="Shape 90"/>
          <p:cNvSpPr/>
          <p:nvPr/>
        </p:nvSpPr>
        <p:spPr>
          <a:xfrm>
            <a:off x="9553651" y="4974336"/>
            <a:ext cx="2086661" cy="365760"/>
          </a:xfrm>
          <a:prstGeom prst="roundRect">
            <a:avLst>
              <a:gd name="adj" fmla="val 12500"/>
            </a:avLst>
          </a:prstGeom>
          <a:solidFill>
            <a:srgbClr val="111C31"/>
          </a:solidFill>
          <a:ln w="9525">
            <a:solidFill>
              <a:srgbClr val="2A3A55"/>
            </a:solidFill>
            <a:prstDash val="solid"/>
          </a:ln>
        </p:spPr>
      </p:sp>
      <p:sp>
        <p:nvSpPr>
          <p:cNvPr id="93" name="Text 91"/>
          <p:cNvSpPr txBox="1"/>
          <p:nvPr/>
        </p:nvSpPr>
        <p:spPr>
          <a:xfrm>
            <a:off x="9553651" y="4974336"/>
            <a:ext cx="2086661" cy="365760"/>
          </a:xfrm>
          <a:prstGeom prst="rect">
            <a:avLst/>
          </a:prstGeom>
          <a:noFill/>
          <a:ln/>
        </p:spPr>
        <p:txBody>
          <a:bodyPr wrap="square" lIns="0" tIns="0" rIns="0" bIns="0" rtlCol="0" anchor="ctr"/>
          <a:lstStyle/>
          <a:p>
            <a:pPr algn="ctr" indent="0" marL="0">
              <a:buNone/>
            </a:pPr>
            <a:r>
              <a:rPr lang="en-US" sz="850" dirty="0">
                <a:solidFill>
                  <a:srgbClr val="94A3B8"/>
                </a:solidFill>
                <a:latin typeface="Calibri" pitchFamily="34" charset="0"/>
                <a:ea typeface="Calibri" pitchFamily="34" charset="-122"/>
                <a:cs typeface="Calibri" pitchFamily="34" charset="-120"/>
              </a:rPr>
              <a:t>Key Vault + identity</a:t>
            </a:r>
            <a:endParaRPr lang="en-US" sz="850" dirty="0"/>
          </a:p>
        </p:txBody>
      </p:sp>
      <p:sp>
        <p:nvSpPr>
          <p:cNvPr id="94" name="Text 92"/>
          <p:cNvSpPr txBox="1"/>
          <p:nvPr/>
        </p:nvSpPr>
        <p:spPr>
          <a:xfrm>
            <a:off x="411480" y="5650992"/>
            <a:ext cx="2841955" cy="603504"/>
          </a:xfrm>
          <a:prstGeom prst="rect">
            <a:avLst/>
          </a:prstGeom>
          <a:noFill/>
          <a:ln/>
        </p:spPr>
        <p:txBody>
          <a:bodyPr wrap="square" lIns="0" tIns="0" rIns="0" bIns="0" rtlCol="0" anchor="ctr"/>
          <a:lstStyle/>
          <a:p>
            <a:pPr algn="ctr" indent="0" marL="0">
              <a:buNone/>
            </a:pPr>
            <a:r>
              <a:rPr lang="en-US" sz="4000" b="1" dirty="0">
                <a:solidFill>
                  <a:srgbClr val="2DD4BF"/>
                </a:solidFill>
                <a:latin typeface="Calibri" pitchFamily="34" charset="0"/>
                <a:ea typeface="Calibri" pitchFamily="34" charset="-122"/>
                <a:cs typeface="Calibri" pitchFamily="34" charset="-120"/>
              </a:rPr>
              <a:t>9</a:t>
            </a:r>
            <a:endParaRPr lang="en-US" sz="4000" dirty="0"/>
          </a:p>
        </p:txBody>
      </p:sp>
      <p:sp>
        <p:nvSpPr>
          <p:cNvPr id="95" name="Text 93"/>
          <p:cNvSpPr txBox="1"/>
          <p:nvPr/>
        </p:nvSpPr>
        <p:spPr>
          <a:xfrm>
            <a:off x="411480" y="6272784"/>
            <a:ext cx="2841955" cy="182880"/>
          </a:xfrm>
          <a:prstGeom prst="rect">
            <a:avLst/>
          </a:prstGeom>
          <a:noFill/>
          <a:ln/>
        </p:spPr>
        <p:txBody>
          <a:bodyPr wrap="square" lIns="0" tIns="0" rIns="0" bIns="0" rtlCol="0" anchor="ctr"/>
          <a:lstStyle/>
          <a:p>
            <a:pPr algn="ctr" indent="0" marL="0">
              <a:buNone/>
            </a:pPr>
            <a:r>
              <a:rPr lang="en-US" sz="800" spc="120" kern="0" dirty="0">
                <a:solidFill>
                  <a:srgbClr val="64748B"/>
                </a:solidFill>
                <a:latin typeface="Calibri" pitchFamily="34" charset="0"/>
                <a:ea typeface="Calibri" pitchFamily="34" charset="-122"/>
                <a:cs typeface="Calibri" pitchFamily="34" charset="-120"/>
              </a:rPr>
              <a:t>SPECIALIZED ROLES</a:t>
            </a:r>
            <a:endParaRPr lang="en-US" sz="800" dirty="0"/>
          </a:p>
        </p:txBody>
      </p:sp>
      <p:sp>
        <p:nvSpPr>
          <p:cNvPr id="96" name="Text 94"/>
          <p:cNvSpPr txBox="1"/>
          <p:nvPr/>
        </p:nvSpPr>
        <p:spPr>
          <a:xfrm>
            <a:off x="3253435" y="5650992"/>
            <a:ext cx="2841955" cy="603504"/>
          </a:xfrm>
          <a:prstGeom prst="rect">
            <a:avLst/>
          </a:prstGeom>
          <a:noFill/>
          <a:ln/>
        </p:spPr>
        <p:txBody>
          <a:bodyPr wrap="square" lIns="0" tIns="0" rIns="0" bIns="0" rtlCol="0" anchor="ctr"/>
          <a:lstStyle/>
          <a:p>
            <a:pPr algn="ctr" indent="0" marL="0">
              <a:buNone/>
            </a:pPr>
            <a:r>
              <a:rPr lang="en-US" sz="4000" b="1" dirty="0">
                <a:solidFill>
                  <a:srgbClr val="34D399"/>
                </a:solidFill>
                <a:latin typeface="Calibri" pitchFamily="34" charset="0"/>
                <a:ea typeface="Calibri" pitchFamily="34" charset="-122"/>
                <a:cs typeface="Calibri" pitchFamily="34" charset="-120"/>
              </a:rPr>
              <a:t>11</a:t>
            </a:r>
            <a:endParaRPr lang="en-US" sz="4000" dirty="0"/>
          </a:p>
        </p:txBody>
      </p:sp>
      <p:sp>
        <p:nvSpPr>
          <p:cNvPr id="97" name="Text 95"/>
          <p:cNvSpPr txBox="1"/>
          <p:nvPr/>
        </p:nvSpPr>
        <p:spPr>
          <a:xfrm>
            <a:off x="3253435" y="6272784"/>
            <a:ext cx="2841955" cy="182880"/>
          </a:xfrm>
          <a:prstGeom prst="rect">
            <a:avLst/>
          </a:prstGeom>
          <a:noFill/>
          <a:ln/>
        </p:spPr>
        <p:txBody>
          <a:bodyPr wrap="square" lIns="0" tIns="0" rIns="0" bIns="0" rtlCol="0" anchor="ctr"/>
          <a:lstStyle/>
          <a:p>
            <a:pPr algn="ctr" indent="0" marL="0">
              <a:buNone/>
            </a:pPr>
            <a:r>
              <a:rPr lang="en-US" sz="800" spc="120" kern="0" dirty="0">
                <a:solidFill>
                  <a:srgbClr val="64748B"/>
                </a:solidFill>
                <a:latin typeface="Calibri" pitchFamily="34" charset="0"/>
                <a:ea typeface="Calibri" pitchFamily="34" charset="-122"/>
                <a:cs typeface="Calibri" pitchFamily="34" charset="-120"/>
              </a:rPr>
              <a:t>CHECKS BEFORE A MERGE</a:t>
            </a:r>
            <a:endParaRPr lang="en-US" sz="800" dirty="0"/>
          </a:p>
        </p:txBody>
      </p:sp>
      <p:sp>
        <p:nvSpPr>
          <p:cNvPr id="98" name="Text 96"/>
          <p:cNvSpPr txBox="1"/>
          <p:nvPr/>
        </p:nvSpPr>
        <p:spPr>
          <a:xfrm>
            <a:off x="6095390" y="5650992"/>
            <a:ext cx="2841955" cy="603504"/>
          </a:xfrm>
          <a:prstGeom prst="rect">
            <a:avLst/>
          </a:prstGeom>
          <a:noFill/>
          <a:ln/>
        </p:spPr>
        <p:txBody>
          <a:bodyPr wrap="square" lIns="0" tIns="0" rIns="0" bIns="0" rtlCol="0" anchor="ctr"/>
          <a:lstStyle/>
          <a:p>
            <a:pPr algn="ctr" indent="0" marL="0">
              <a:buNone/>
            </a:pPr>
            <a:r>
              <a:rPr lang="en-US" sz="4000" b="1" dirty="0">
                <a:solidFill>
                  <a:srgbClr val="E2E8F0"/>
                </a:solidFill>
                <a:latin typeface="Calibri" pitchFamily="34" charset="0"/>
                <a:ea typeface="Calibri" pitchFamily="34" charset="-122"/>
                <a:cs typeface="Calibri" pitchFamily="34" charset="-120"/>
              </a:rPr>
              <a:t>0</a:t>
            </a:r>
            <a:endParaRPr lang="en-US" sz="4000" dirty="0"/>
          </a:p>
        </p:txBody>
      </p:sp>
      <p:sp>
        <p:nvSpPr>
          <p:cNvPr id="99" name="Text 97"/>
          <p:cNvSpPr txBox="1"/>
          <p:nvPr/>
        </p:nvSpPr>
        <p:spPr>
          <a:xfrm>
            <a:off x="6095390" y="6272784"/>
            <a:ext cx="2841955" cy="182880"/>
          </a:xfrm>
          <a:prstGeom prst="rect">
            <a:avLst/>
          </a:prstGeom>
          <a:noFill/>
          <a:ln/>
        </p:spPr>
        <p:txBody>
          <a:bodyPr wrap="square" lIns="0" tIns="0" rIns="0" bIns="0" rtlCol="0" anchor="ctr"/>
          <a:lstStyle/>
          <a:p>
            <a:pPr algn="ctr" indent="0" marL="0">
              <a:buNone/>
            </a:pPr>
            <a:r>
              <a:rPr lang="en-US" sz="800" spc="120" kern="0" dirty="0">
                <a:solidFill>
                  <a:srgbClr val="64748B"/>
                </a:solidFill>
                <a:latin typeface="Calibri" pitchFamily="34" charset="0"/>
                <a:ea typeface="Calibri" pitchFamily="34" charset="-122"/>
                <a:cs typeface="Calibri" pitchFamily="34" charset="-120"/>
              </a:rPr>
              <a:t>HUMAN APPROVAL STEPS</a:t>
            </a:r>
            <a:endParaRPr lang="en-US" sz="800" dirty="0"/>
          </a:p>
        </p:txBody>
      </p:sp>
      <p:sp>
        <p:nvSpPr>
          <p:cNvPr id="100" name="Text 98"/>
          <p:cNvSpPr txBox="1"/>
          <p:nvPr/>
        </p:nvSpPr>
        <p:spPr>
          <a:xfrm>
            <a:off x="8937346" y="5650992"/>
            <a:ext cx="2841955" cy="603504"/>
          </a:xfrm>
          <a:prstGeom prst="rect">
            <a:avLst/>
          </a:prstGeom>
          <a:noFill/>
          <a:ln/>
        </p:spPr>
        <p:txBody>
          <a:bodyPr wrap="square" lIns="0" tIns="0" rIns="0" bIns="0" rtlCol="0" anchor="ctr"/>
          <a:lstStyle/>
          <a:p>
            <a:pPr algn="ctr" indent="0" marL="0">
              <a:buNone/>
            </a:pPr>
            <a:r>
              <a:rPr lang="en-US" sz="4000" b="1" dirty="0">
                <a:solidFill>
                  <a:srgbClr val="E2E8F0"/>
                </a:solidFill>
                <a:latin typeface="Calibri" pitchFamily="34" charset="0"/>
                <a:ea typeface="Calibri" pitchFamily="34" charset="-122"/>
                <a:cs typeface="Calibri" pitchFamily="34" charset="-120"/>
              </a:rPr>
              <a:t>~5M</a:t>
            </a:r>
            <a:endParaRPr lang="en-US" sz="4000" dirty="0"/>
          </a:p>
        </p:txBody>
      </p:sp>
      <p:sp>
        <p:nvSpPr>
          <p:cNvPr id="101" name="Text 99"/>
          <p:cNvSpPr txBox="1"/>
          <p:nvPr/>
        </p:nvSpPr>
        <p:spPr>
          <a:xfrm>
            <a:off x="8937346" y="6272784"/>
            <a:ext cx="2841955" cy="182880"/>
          </a:xfrm>
          <a:prstGeom prst="rect">
            <a:avLst/>
          </a:prstGeom>
          <a:noFill/>
          <a:ln/>
        </p:spPr>
        <p:txBody>
          <a:bodyPr wrap="square" lIns="0" tIns="0" rIns="0" bIns="0" rtlCol="0" anchor="ctr"/>
          <a:lstStyle/>
          <a:p>
            <a:pPr algn="ctr" indent="0" marL="0">
              <a:buNone/>
            </a:pPr>
            <a:r>
              <a:rPr lang="en-US" sz="800" spc="120" kern="0" dirty="0">
                <a:solidFill>
                  <a:srgbClr val="64748B"/>
                </a:solidFill>
                <a:latin typeface="Calibri" pitchFamily="34" charset="0"/>
                <a:ea typeface="Calibri" pitchFamily="34" charset="-122"/>
                <a:cs typeface="Calibri" pitchFamily="34" charset="-120"/>
              </a:rPr>
              <a:t>TOKENS A WEEK TO KEEP IT RUNNING</a:t>
            </a:r>
            <a:endParaRPr lang="en-US" sz="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4" name="Text 2"/>
          <p:cNvSpPr txBox="1"/>
          <p:nvPr/>
        </p:nvSpPr>
        <p:spPr>
          <a:xfrm>
            <a:off x="548640" y="384048"/>
            <a:ext cx="9692640" cy="402336"/>
          </a:xfrm>
          <a:prstGeom prst="rect">
            <a:avLst/>
          </a:prstGeom>
          <a:noFill/>
          <a:ln/>
        </p:spPr>
        <p:txBody>
          <a:bodyPr wrap="square" lIns="0" tIns="0" rIns="0" bIns="0" rtlCol="0" anchor="ctr"/>
          <a:lstStyle/>
          <a:p>
            <a:pPr indent="0" marL="0">
              <a:buNone/>
            </a:pPr>
            <a:r>
              <a:rPr lang="en-US" sz="1100" b="1" spc="160" kern="0" dirty="0">
                <a:solidFill>
                  <a:srgbClr val="5C6577"/>
                </a:solidFill>
                <a:latin typeface="Courier New" pitchFamily="34" charset="0"/>
                <a:ea typeface="Courier New" pitchFamily="34" charset="-122"/>
                <a:cs typeface="Courier New" pitchFamily="34" charset="-120"/>
              </a:rPr>
              <a:t>SECTION TWO  ·  THE REPO, techwithem.com</a:t>
            </a:r>
            <a:endParaRPr lang="en-US" sz="1100" dirty="0"/>
          </a:p>
        </p:txBody>
      </p:sp>
      <p:sp>
        <p:nvSpPr>
          <p:cNvPr id="5" name="Text 3"/>
          <p:cNvSpPr txBox="1"/>
          <p:nvPr/>
        </p:nvSpPr>
        <p:spPr>
          <a:xfrm>
            <a:off x="548640" y="859536"/>
            <a:ext cx="11094415" cy="512064"/>
          </a:xfrm>
          <a:prstGeom prst="rect">
            <a:avLst/>
          </a:prstGeom>
          <a:noFill/>
          <a:ln/>
        </p:spPr>
        <p:txBody>
          <a:bodyPr wrap="square" lIns="0" tIns="0" rIns="0" bIns="0" rtlCol="0" anchor="ctr"/>
          <a:lstStyle/>
          <a:p>
            <a:pPr indent="0" marL="0">
              <a:buNone/>
            </a:pPr>
            <a:r>
              <a:rPr lang="en-US" sz="3000" b="1" dirty="0">
                <a:solidFill>
                  <a:srgbClr val="1A1F2B"/>
                </a:solidFill>
                <a:latin typeface="Cambria" pitchFamily="34" charset="0"/>
                <a:ea typeface="Cambria" pitchFamily="34" charset="-122"/>
                <a:cs typeface="Cambria" pitchFamily="34" charset="-120"/>
              </a:rPr>
              <a:t>Skills in my Website Repo define how Agents Interact with it</a:t>
            </a:r>
            <a:endParaRPr lang="en-US" sz="3000" dirty="0"/>
          </a:p>
        </p:txBody>
      </p:sp>
      <p:sp>
        <p:nvSpPr>
          <p:cNvPr id="6" name="Shape 4"/>
          <p:cNvSpPr/>
          <p:nvPr/>
        </p:nvSpPr>
        <p:spPr>
          <a:xfrm>
            <a:off x="548640" y="1444752"/>
            <a:ext cx="11094415" cy="804672"/>
          </a:xfrm>
          <a:prstGeom prst="roundRect">
            <a:avLst>
              <a:gd name="adj" fmla="val 6818"/>
            </a:avLst>
          </a:prstGeom>
          <a:solidFill>
            <a:srgbClr val="EEF0F4"/>
          </a:solidFill>
          <a:ln/>
        </p:spPr>
      </p:sp>
      <p:sp>
        <p:nvSpPr>
          <p:cNvPr id="7" name="Text 5"/>
          <p:cNvSpPr txBox="1"/>
          <p:nvPr/>
        </p:nvSpPr>
        <p:spPr>
          <a:xfrm>
            <a:off x="786384" y="1572768"/>
            <a:ext cx="1097280" cy="548640"/>
          </a:xfrm>
          <a:prstGeom prst="rect">
            <a:avLst/>
          </a:prstGeom>
          <a:noFill/>
          <a:ln/>
        </p:spPr>
        <p:txBody>
          <a:bodyPr wrap="square" lIns="0" tIns="0" rIns="0" bIns="0" rtlCol="0" anchor="ctr"/>
          <a:lstStyle/>
          <a:p>
            <a:pPr indent="0" marL="0">
              <a:buNone/>
            </a:pPr>
            <a:r>
              <a:rPr lang="en-US" sz="950" b="1" spc="110" kern="0" dirty="0">
                <a:solidFill>
                  <a:srgbClr val="2AA88B"/>
                </a:solidFill>
                <a:latin typeface="Courier New" pitchFamily="34" charset="0"/>
                <a:ea typeface="Courier New" pitchFamily="34" charset="-122"/>
                <a:cs typeface="Courier New" pitchFamily="34" charset="-120"/>
              </a:rPr>
              <a:t>THE STACK</a:t>
            </a:r>
            <a:endParaRPr lang="en-US" sz="950" dirty="0"/>
          </a:p>
        </p:txBody>
      </p:sp>
      <p:sp>
        <p:nvSpPr>
          <p:cNvPr id="8" name="Shape 6"/>
          <p:cNvSpPr/>
          <p:nvPr/>
        </p:nvSpPr>
        <p:spPr>
          <a:xfrm>
            <a:off x="2011680" y="1536192"/>
            <a:ext cx="650138" cy="256032"/>
          </a:xfrm>
          <a:prstGeom prst="roundRect">
            <a:avLst>
              <a:gd name="adj" fmla="val 17857"/>
            </a:avLst>
          </a:prstGeom>
          <a:solidFill>
            <a:srgbClr val="FFFFFF"/>
          </a:solidFill>
          <a:ln w="15875">
            <a:solidFill>
              <a:srgbClr val="2AA88B"/>
            </a:solidFill>
            <a:prstDash val="solid"/>
          </a:ln>
        </p:spPr>
      </p:sp>
      <p:sp>
        <p:nvSpPr>
          <p:cNvPr id="9" name="Text 7"/>
          <p:cNvSpPr txBox="1"/>
          <p:nvPr/>
        </p:nvSpPr>
        <p:spPr>
          <a:xfrm>
            <a:off x="2011680" y="1536192"/>
            <a:ext cx="650138"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Astro 5</a:t>
            </a:r>
            <a:endParaRPr lang="en-US" sz="900" dirty="0"/>
          </a:p>
        </p:txBody>
      </p:sp>
      <p:sp>
        <p:nvSpPr>
          <p:cNvPr id="10" name="Shape 8"/>
          <p:cNvSpPr/>
          <p:nvPr/>
        </p:nvSpPr>
        <p:spPr>
          <a:xfrm>
            <a:off x="2771546" y="1536192"/>
            <a:ext cx="383134" cy="256032"/>
          </a:xfrm>
          <a:prstGeom prst="roundRect">
            <a:avLst>
              <a:gd name="adj" fmla="val 17857"/>
            </a:avLst>
          </a:prstGeom>
          <a:solidFill>
            <a:srgbClr val="FFFFFF"/>
          </a:solidFill>
          <a:ln w="15875">
            <a:solidFill>
              <a:srgbClr val="2AA88B"/>
            </a:solidFill>
            <a:prstDash val="solid"/>
          </a:ln>
        </p:spPr>
      </p:sp>
      <p:sp>
        <p:nvSpPr>
          <p:cNvPr id="11" name="Text 9"/>
          <p:cNvSpPr txBox="1"/>
          <p:nvPr/>
        </p:nvSpPr>
        <p:spPr>
          <a:xfrm>
            <a:off x="2771546" y="1536192"/>
            <a:ext cx="383134"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MDX</a:t>
            </a:r>
            <a:endParaRPr lang="en-US" sz="900" dirty="0"/>
          </a:p>
        </p:txBody>
      </p:sp>
      <p:sp>
        <p:nvSpPr>
          <p:cNvPr id="12" name="Shape 10"/>
          <p:cNvSpPr/>
          <p:nvPr/>
        </p:nvSpPr>
        <p:spPr>
          <a:xfrm>
            <a:off x="3264408" y="1536192"/>
            <a:ext cx="850392" cy="256032"/>
          </a:xfrm>
          <a:prstGeom prst="roundRect">
            <a:avLst>
              <a:gd name="adj" fmla="val 17857"/>
            </a:avLst>
          </a:prstGeom>
          <a:solidFill>
            <a:srgbClr val="FFFFFF"/>
          </a:solidFill>
          <a:ln w="15875">
            <a:solidFill>
              <a:srgbClr val="2AA88B"/>
            </a:solidFill>
            <a:prstDash val="solid"/>
          </a:ln>
        </p:spPr>
      </p:sp>
      <p:sp>
        <p:nvSpPr>
          <p:cNvPr id="13" name="Text 11"/>
          <p:cNvSpPr txBox="1"/>
          <p:nvPr/>
        </p:nvSpPr>
        <p:spPr>
          <a:xfrm>
            <a:off x="3264408" y="1536192"/>
            <a:ext cx="850392"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TypeScript</a:t>
            </a:r>
            <a:endParaRPr lang="en-US" sz="900" dirty="0"/>
          </a:p>
        </p:txBody>
      </p:sp>
      <p:sp>
        <p:nvSpPr>
          <p:cNvPr id="14" name="Shape 12"/>
          <p:cNvSpPr/>
          <p:nvPr/>
        </p:nvSpPr>
        <p:spPr>
          <a:xfrm>
            <a:off x="4224528" y="1536192"/>
            <a:ext cx="850392" cy="256032"/>
          </a:xfrm>
          <a:prstGeom prst="roundRect">
            <a:avLst>
              <a:gd name="adj" fmla="val 17857"/>
            </a:avLst>
          </a:prstGeom>
          <a:solidFill>
            <a:srgbClr val="FFFFFF"/>
          </a:solidFill>
          <a:ln w="15875">
            <a:solidFill>
              <a:srgbClr val="2AA88B"/>
            </a:solidFill>
            <a:prstDash val="solid"/>
          </a:ln>
        </p:spPr>
      </p:sp>
      <p:sp>
        <p:nvSpPr>
          <p:cNvPr id="15" name="Text 13"/>
          <p:cNvSpPr txBox="1"/>
          <p:nvPr/>
        </p:nvSpPr>
        <p:spPr>
          <a:xfrm>
            <a:off x="4224528" y="1536192"/>
            <a:ext cx="850392"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Tailwind 4</a:t>
            </a:r>
            <a:endParaRPr lang="en-US" sz="900" dirty="0"/>
          </a:p>
        </p:txBody>
      </p:sp>
      <p:sp>
        <p:nvSpPr>
          <p:cNvPr id="16" name="Shape 14"/>
          <p:cNvSpPr/>
          <p:nvPr/>
        </p:nvSpPr>
        <p:spPr>
          <a:xfrm>
            <a:off x="5184648" y="1536192"/>
            <a:ext cx="383134" cy="256032"/>
          </a:xfrm>
          <a:prstGeom prst="roundRect">
            <a:avLst>
              <a:gd name="adj" fmla="val 17857"/>
            </a:avLst>
          </a:prstGeom>
          <a:solidFill>
            <a:srgbClr val="FFFFFF"/>
          </a:solidFill>
          <a:ln w="15875">
            <a:solidFill>
              <a:srgbClr val="2AA88B"/>
            </a:solidFill>
            <a:prstDash val="solid"/>
          </a:ln>
        </p:spPr>
      </p:sp>
      <p:sp>
        <p:nvSpPr>
          <p:cNvPr id="17" name="Text 15"/>
          <p:cNvSpPr txBox="1"/>
          <p:nvPr/>
        </p:nvSpPr>
        <p:spPr>
          <a:xfrm>
            <a:off x="5184648" y="1536192"/>
            <a:ext cx="383134"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Zod</a:t>
            </a:r>
            <a:endParaRPr lang="en-US" sz="900" dirty="0"/>
          </a:p>
        </p:txBody>
      </p:sp>
      <p:sp>
        <p:nvSpPr>
          <p:cNvPr id="18" name="Shape 16"/>
          <p:cNvSpPr/>
          <p:nvPr/>
        </p:nvSpPr>
        <p:spPr>
          <a:xfrm>
            <a:off x="5677510" y="1536192"/>
            <a:ext cx="516636" cy="256032"/>
          </a:xfrm>
          <a:prstGeom prst="roundRect">
            <a:avLst>
              <a:gd name="adj" fmla="val 17857"/>
            </a:avLst>
          </a:prstGeom>
          <a:solidFill>
            <a:srgbClr val="FFFFFF"/>
          </a:solidFill>
          <a:ln w="15875">
            <a:solidFill>
              <a:srgbClr val="2AA88B"/>
            </a:solidFill>
            <a:prstDash val="solid"/>
          </a:ln>
        </p:spPr>
      </p:sp>
      <p:sp>
        <p:nvSpPr>
          <p:cNvPr id="19" name="Text 17"/>
          <p:cNvSpPr txBox="1"/>
          <p:nvPr/>
        </p:nvSpPr>
        <p:spPr>
          <a:xfrm>
            <a:off x="5677510" y="1536192"/>
            <a:ext cx="516636"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sharp</a:t>
            </a:r>
            <a:endParaRPr lang="en-US" sz="900" dirty="0"/>
          </a:p>
        </p:txBody>
      </p:sp>
      <p:sp>
        <p:nvSpPr>
          <p:cNvPr id="20" name="Shape 18"/>
          <p:cNvSpPr/>
          <p:nvPr/>
        </p:nvSpPr>
        <p:spPr>
          <a:xfrm>
            <a:off x="2011680" y="1865376"/>
            <a:ext cx="1384402" cy="256032"/>
          </a:xfrm>
          <a:prstGeom prst="roundRect">
            <a:avLst>
              <a:gd name="adj" fmla="val 17857"/>
            </a:avLst>
          </a:prstGeom>
          <a:solidFill>
            <a:srgbClr val="FFFFFF"/>
          </a:solidFill>
          <a:ln w="15875">
            <a:solidFill>
              <a:srgbClr val="E08A1E"/>
            </a:solidFill>
            <a:prstDash val="solid"/>
          </a:ln>
        </p:spPr>
      </p:sp>
      <p:sp>
        <p:nvSpPr>
          <p:cNvPr id="21" name="Text 19"/>
          <p:cNvSpPr txBox="1"/>
          <p:nvPr/>
        </p:nvSpPr>
        <p:spPr>
          <a:xfrm>
            <a:off x="2011680" y="1865376"/>
            <a:ext cx="1384402"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Cloudflare Workers</a:t>
            </a:r>
            <a:endParaRPr lang="en-US" sz="900" dirty="0"/>
          </a:p>
        </p:txBody>
      </p:sp>
      <p:sp>
        <p:nvSpPr>
          <p:cNvPr id="22" name="Shape 20"/>
          <p:cNvSpPr/>
          <p:nvPr/>
        </p:nvSpPr>
        <p:spPr>
          <a:xfrm>
            <a:off x="3505810" y="1865376"/>
            <a:ext cx="716890" cy="256032"/>
          </a:xfrm>
          <a:prstGeom prst="roundRect">
            <a:avLst>
              <a:gd name="adj" fmla="val 17857"/>
            </a:avLst>
          </a:prstGeom>
          <a:solidFill>
            <a:srgbClr val="FFFFFF"/>
          </a:solidFill>
          <a:ln w="15875">
            <a:solidFill>
              <a:srgbClr val="E08A1E"/>
            </a:solidFill>
            <a:prstDash val="solid"/>
          </a:ln>
        </p:spPr>
      </p:sp>
      <p:sp>
        <p:nvSpPr>
          <p:cNvPr id="23" name="Text 21"/>
          <p:cNvSpPr txBox="1"/>
          <p:nvPr/>
        </p:nvSpPr>
        <p:spPr>
          <a:xfrm>
            <a:off x="3505810" y="1865376"/>
            <a:ext cx="716890"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wrangler</a:t>
            </a:r>
            <a:endParaRPr lang="en-US" sz="900" dirty="0"/>
          </a:p>
        </p:txBody>
      </p:sp>
      <p:sp>
        <p:nvSpPr>
          <p:cNvPr id="24" name="Shape 22"/>
          <p:cNvSpPr/>
          <p:nvPr/>
        </p:nvSpPr>
        <p:spPr>
          <a:xfrm>
            <a:off x="4332427" y="1865376"/>
            <a:ext cx="449885" cy="256032"/>
          </a:xfrm>
          <a:prstGeom prst="roundRect">
            <a:avLst>
              <a:gd name="adj" fmla="val 17857"/>
            </a:avLst>
          </a:prstGeom>
          <a:solidFill>
            <a:srgbClr val="FFFFFF"/>
          </a:solidFill>
          <a:ln w="15875">
            <a:solidFill>
              <a:srgbClr val="E08A1E"/>
            </a:solidFill>
            <a:prstDash val="solid"/>
          </a:ln>
        </p:spPr>
      </p:sp>
      <p:sp>
        <p:nvSpPr>
          <p:cNvPr id="25" name="Text 23"/>
          <p:cNvSpPr txBox="1"/>
          <p:nvPr/>
        </p:nvSpPr>
        <p:spPr>
          <a:xfrm>
            <a:off x="4332427" y="1865376"/>
            <a:ext cx="449885"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pnpm</a:t>
            </a:r>
            <a:endParaRPr lang="en-US" sz="900" dirty="0"/>
          </a:p>
        </p:txBody>
      </p:sp>
      <p:sp>
        <p:nvSpPr>
          <p:cNvPr id="26" name="Shape 24"/>
          <p:cNvSpPr/>
          <p:nvPr/>
        </p:nvSpPr>
        <p:spPr>
          <a:xfrm>
            <a:off x="4892040" y="1865376"/>
            <a:ext cx="516636" cy="256032"/>
          </a:xfrm>
          <a:prstGeom prst="roundRect">
            <a:avLst>
              <a:gd name="adj" fmla="val 17857"/>
            </a:avLst>
          </a:prstGeom>
          <a:solidFill>
            <a:srgbClr val="FFFFFF"/>
          </a:solidFill>
          <a:ln w="15875">
            <a:solidFill>
              <a:srgbClr val="E08A1E"/>
            </a:solidFill>
            <a:prstDash val="solid"/>
          </a:ln>
        </p:spPr>
      </p:sp>
      <p:sp>
        <p:nvSpPr>
          <p:cNvPr id="27" name="Text 25"/>
          <p:cNvSpPr txBox="1"/>
          <p:nvPr/>
        </p:nvSpPr>
        <p:spPr>
          <a:xfrm>
            <a:off x="4892040" y="1865376"/>
            <a:ext cx="516636"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Biome</a:t>
            </a:r>
            <a:endParaRPr lang="en-US" sz="900" dirty="0"/>
          </a:p>
        </p:txBody>
      </p:sp>
      <p:sp>
        <p:nvSpPr>
          <p:cNvPr id="28" name="Shape 26"/>
          <p:cNvSpPr/>
          <p:nvPr/>
        </p:nvSpPr>
        <p:spPr>
          <a:xfrm>
            <a:off x="5518404" y="1865376"/>
            <a:ext cx="583387" cy="256032"/>
          </a:xfrm>
          <a:prstGeom prst="roundRect">
            <a:avLst>
              <a:gd name="adj" fmla="val 17857"/>
            </a:avLst>
          </a:prstGeom>
          <a:solidFill>
            <a:srgbClr val="FFFFFF"/>
          </a:solidFill>
          <a:ln w="15875">
            <a:solidFill>
              <a:srgbClr val="E08A1E"/>
            </a:solidFill>
            <a:prstDash val="solid"/>
          </a:ln>
        </p:spPr>
      </p:sp>
      <p:sp>
        <p:nvSpPr>
          <p:cNvPr id="29" name="Text 27"/>
          <p:cNvSpPr txBox="1"/>
          <p:nvPr/>
        </p:nvSpPr>
        <p:spPr>
          <a:xfrm>
            <a:off x="5518404" y="1865376"/>
            <a:ext cx="583387"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ESLint</a:t>
            </a:r>
            <a:endParaRPr lang="en-US" sz="900" dirty="0"/>
          </a:p>
        </p:txBody>
      </p:sp>
      <p:sp>
        <p:nvSpPr>
          <p:cNvPr id="30" name="Shape 28"/>
          <p:cNvSpPr/>
          <p:nvPr/>
        </p:nvSpPr>
        <p:spPr>
          <a:xfrm>
            <a:off x="6211519" y="1865376"/>
            <a:ext cx="716890" cy="256032"/>
          </a:xfrm>
          <a:prstGeom prst="roundRect">
            <a:avLst>
              <a:gd name="adj" fmla="val 17857"/>
            </a:avLst>
          </a:prstGeom>
          <a:solidFill>
            <a:srgbClr val="FFFFFF"/>
          </a:solidFill>
          <a:ln w="15875">
            <a:solidFill>
              <a:srgbClr val="E08A1E"/>
            </a:solidFill>
            <a:prstDash val="solid"/>
          </a:ln>
        </p:spPr>
      </p:sp>
      <p:sp>
        <p:nvSpPr>
          <p:cNvPr id="31" name="Text 29"/>
          <p:cNvSpPr txBox="1"/>
          <p:nvPr/>
        </p:nvSpPr>
        <p:spPr>
          <a:xfrm>
            <a:off x="6211519" y="1865376"/>
            <a:ext cx="716890"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Prettier</a:t>
            </a:r>
            <a:endParaRPr lang="en-US" sz="900" dirty="0"/>
          </a:p>
        </p:txBody>
      </p:sp>
      <p:sp>
        <p:nvSpPr>
          <p:cNvPr id="32" name="Shape 30"/>
          <p:cNvSpPr/>
          <p:nvPr/>
        </p:nvSpPr>
        <p:spPr>
          <a:xfrm>
            <a:off x="7038137" y="1865376"/>
            <a:ext cx="583387" cy="256032"/>
          </a:xfrm>
          <a:prstGeom prst="roundRect">
            <a:avLst>
              <a:gd name="adj" fmla="val 17857"/>
            </a:avLst>
          </a:prstGeom>
          <a:solidFill>
            <a:srgbClr val="FFFFFF"/>
          </a:solidFill>
          <a:ln w="15875">
            <a:solidFill>
              <a:srgbClr val="E08A1E"/>
            </a:solidFill>
            <a:prstDash val="solid"/>
          </a:ln>
        </p:spPr>
      </p:sp>
      <p:sp>
        <p:nvSpPr>
          <p:cNvPr id="33" name="Text 31"/>
          <p:cNvSpPr txBox="1"/>
          <p:nvPr/>
        </p:nvSpPr>
        <p:spPr>
          <a:xfrm>
            <a:off x="7038137" y="1865376"/>
            <a:ext cx="583387" cy="256032"/>
          </a:xfrm>
          <a:prstGeom prst="rect">
            <a:avLst/>
          </a:prstGeom>
          <a:noFill/>
          <a:ln/>
        </p:spPr>
        <p:txBody>
          <a:bodyPr wrap="square" lIns="0" tIns="0" rIns="0" bIns="0" rtlCol="0" anchor="ctr"/>
          <a:lstStyle/>
          <a:p>
            <a:pPr algn="ctr" indent="0" marL="0">
              <a:buNone/>
            </a:pPr>
            <a:r>
              <a:rPr lang="en-US" sz="900" b="1" dirty="0">
                <a:solidFill>
                  <a:srgbClr val="1A1F2B"/>
                </a:solidFill>
                <a:latin typeface="Courier New" pitchFamily="34" charset="0"/>
                <a:ea typeface="Courier New" pitchFamily="34" charset="-122"/>
                <a:cs typeface="Courier New" pitchFamily="34" charset="-120"/>
              </a:rPr>
              <a:t>Vitest</a:t>
            </a:r>
            <a:endParaRPr lang="en-US" sz="900" dirty="0"/>
          </a:p>
        </p:txBody>
      </p:sp>
      <p:sp>
        <p:nvSpPr>
          <p:cNvPr id="34" name="Shape 32"/>
          <p:cNvSpPr/>
          <p:nvPr/>
        </p:nvSpPr>
        <p:spPr>
          <a:xfrm>
            <a:off x="548640" y="2359152"/>
            <a:ext cx="11094415" cy="3145536"/>
          </a:xfrm>
          <a:prstGeom prst="roundRect">
            <a:avLst>
              <a:gd name="adj" fmla="val 1744"/>
            </a:avLst>
          </a:prstGeom>
          <a:solidFill>
            <a:srgbClr val="EEF0F4"/>
          </a:solidFill>
          <a:ln/>
        </p:spPr>
      </p:sp>
      <p:sp>
        <p:nvSpPr>
          <p:cNvPr id="35" name="Text 33"/>
          <p:cNvSpPr txBox="1"/>
          <p:nvPr/>
        </p:nvSpPr>
        <p:spPr>
          <a:xfrm>
            <a:off x="786384" y="2505456"/>
            <a:ext cx="10618927" cy="219456"/>
          </a:xfrm>
          <a:prstGeom prst="rect">
            <a:avLst/>
          </a:prstGeom>
          <a:noFill/>
          <a:ln/>
        </p:spPr>
        <p:txBody>
          <a:bodyPr wrap="square" lIns="0" tIns="0" rIns="0" bIns="0" rtlCol="0" anchor="t"/>
          <a:lstStyle/>
          <a:p>
            <a:pPr indent="0" marL="0">
              <a:buNone/>
            </a:pPr>
            <a:r>
              <a:rPr lang="en-US" sz="1000" b="1" spc="120" kern="0" dirty="0">
                <a:solidFill>
                  <a:srgbClr val="2AA88B"/>
                </a:solidFill>
                <a:latin typeface="Courier New" pitchFamily="34" charset="0"/>
                <a:ea typeface="Courier New" pitchFamily="34" charset="-122"/>
                <a:cs typeface="Courier New" pitchFamily="34" charset="-120"/>
              </a:rPr>
              <a:t>THE FOUR SKILLS  ·  .agents/skills/</a:t>
            </a:r>
            <a:endParaRPr lang="en-US" sz="1000" dirty="0"/>
          </a:p>
        </p:txBody>
      </p:sp>
      <p:sp>
        <p:nvSpPr>
          <p:cNvPr id="36" name="Text 34"/>
          <p:cNvSpPr txBox="1"/>
          <p:nvPr/>
        </p:nvSpPr>
        <p:spPr>
          <a:xfrm>
            <a:off x="786384" y="2816352"/>
            <a:ext cx="1280160" cy="201168"/>
          </a:xfrm>
          <a:prstGeom prst="rect">
            <a:avLst/>
          </a:prstGeom>
          <a:noFill/>
          <a:ln/>
        </p:spPr>
        <p:txBody>
          <a:bodyPr wrap="square" lIns="0" tIns="0" rIns="0" bIns="0" rtlCol="0" anchor="t"/>
          <a:lstStyle/>
          <a:p>
            <a:pPr indent="0" marL="0">
              <a:buNone/>
            </a:pPr>
            <a:r>
              <a:rPr lang="en-US" sz="850" b="1" spc="80" kern="0" dirty="0">
                <a:solidFill>
                  <a:srgbClr val="5C6577"/>
                </a:solidFill>
                <a:latin typeface="Courier New" pitchFamily="34" charset="0"/>
                <a:ea typeface="Courier New" pitchFamily="34" charset="-122"/>
                <a:cs typeface="Courier New" pitchFamily="34" charset="-120"/>
              </a:rPr>
              <a:t>SKILL</a:t>
            </a:r>
            <a:endParaRPr lang="en-US" sz="850" dirty="0"/>
          </a:p>
        </p:txBody>
      </p:sp>
      <p:sp>
        <p:nvSpPr>
          <p:cNvPr id="37" name="Text 35"/>
          <p:cNvSpPr txBox="1"/>
          <p:nvPr/>
        </p:nvSpPr>
        <p:spPr>
          <a:xfrm>
            <a:off x="2194560" y="2816352"/>
            <a:ext cx="2331720" cy="201168"/>
          </a:xfrm>
          <a:prstGeom prst="rect">
            <a:avLst/>
          </a:prstGeom>
          <a:noFill/>
          <a:ln/>
        </p:spPr>
        <p:txBody>
          <a:bodyPr wrap="square" lIns="0" tIns="0" rIns="0" bIns="0" rtlCol="0" anchor="t"/>
          <a:lstStyle/>
          <a:p>
            <a:pPr indent="0" marL="0">
              <a:buNone/>
            </a:pPr>
            <a:r>
              <a:rPr lang="en-US" sz="850" b="1" spc="80" kern="0" dirty="0">
                <a:solidFill>
                  <a:srgbClr val="5C6577"/>
                </a:solidFill>
                <a:latin typeface="Courier New" pitchFamily="34" charset="0"/>
                <a:ea typeface="Courier New" pitchFamily="34" charset="-122"/>
                <a:cs typeface="Courier New" pitchFamily="34" charset="-120"/>
              </a:rPr>
              <a:t>WHAT IT IS</a:t>
            </a:r>
            <a:endParaRPr lang="en-US" sz="850" dirty="0"/>
          </a:p>
        </p:txBody>
      </p:sp>
      <p:sp>
        <p:nvSpPr>
          <p:cNvPr id="38" name="Text 36"/>
          <p:cNvSpPr txBox="1"/>
          <p:nvPr/>
        </p:nvSpPr>
        <p:spPr>
          <a:xfrm>
            <a:off x="4663440" y="2816352"/>
            <a:ext cx="3246120" cy="201168"/>
          </a:xfrm>
          <a:prstGeom prst="rect">
            <a:avLst/>
          </a:prstGeom>
          <a:noFill/>
          <a:ln/>
        </p:spPr>
        <p:txBody>
          <a:bodyPr wrap="square" lIns="0" tIns="0" rIns="0" bIns="0" rtlCol="0" anchor="t"/>
          <a:lstStyle/>
          <a:p>
            <a:pPr indent="0" marL="0">
              <a:buNone/>
            </a:pPr>
            <a:r>
              <a:rPr lang="en-US" sz="850" b="1" spc="80" kern="0" dirty="0">
                <a:solidFill>
                  <a:srgbClr val="5C6577"/>
                </a:solidFill>
                <a:latin typeface="Courier New" pitchFamily="34" charset="0"/>
                <a:ea typeface="Courier New" pitchFamily="34" charset="-122"/>
                <a:cs typeface="Courier New" pitchFamily="34" charset="-120"/>
              </a:rPr>
              <a:t>HOW IT HELPS</a:t>
            </a:r>
            <a:endParaRPr lang="en-US" sz="850" dirty="0"/>
          </a:p>
        </p:txBody>
      </p:sp>
      <p:sp>
        <p:nvSpPr>
          <p:cNvPr id="39" name="Text 37"/>
          <p:cNvSpPr txBox="1"/>
          <p:nvPr/>
        </p:nvSpPr>
        <p:spPr>
          <a:xfrm>
            <a:off x="8046720" y="2816352"/>
            <a:ext cx="3108960" cy="201168"/>
          </a:xfrm>
          <a:prstGeom prst="rect">
            <a:avLst/>
          </a:prstGeom>
          <a:noFill/>
          <a:ln/>
        </p:spPr>
        <p:txBody>
          <a:bodyPr wrap="square" lIns="0" tIns="0" rIns="0" bIns="0" rtlCol="0" anchor="t"/>
          <a:lstStyle/>
          <a:p>
            <a:pPr indent="0" marL="0">
              <a:buNone/>
            </a:pPr>
            <a:r>
              <a:rPr lang="en-US" sz="850" b="1" spc="80" kern="0" dirty="0">
                <a:solidFill>
                  <a:srgbClr val="5C6577"/>
                </a:solidFill>
                <a:latin typeface="Courier New" pitchFamily="34" charset="0"/>
                <a:ea typeface="Courier New" pitchFamily="34" charset="-122"/>
                <a:cs typeface="Courier New" pitchFamily="34" charset="-120"/>
              </a:rPr>
              <a:t>A RULE IT ENFORCES</a:t>
            </a:r>
            <a:endParaRPr lang="en-US" sz="850" dirty="0"/>
          </a:p>
        </p:txBody>
      </p:sp>
      <p:sp>
        <p:nvSpPr>
          <p:cNvPr id="40" name="Shape 38"/>
          <p:cNvSpPr/>
          <p:nvPr/>
        </p:nvSpPr>
        <p:spPr>
          <a:xfrm>
            <a:off x="694944" y="3008376"/>
            <a:ext cx="10801807" cy="603504"/>
          </a:xfrm>
          <a:prstGeom prst="roundRect">
            <a:avLst>
              <a:gd name="adj" fmla="val 9091"/>
            </a:avLst>
          </a:prstGeom>
          <a:solidFill>
            <a:srgbClr val="E3E7EE"/>
          </a:solidFill>
          <a:ln/>
        </p:spPr>
      </p:sp>
      <p:sp>
        <p:nvSpPr>
          <p:cNvPr id="41" name="Shape 39"/>
          <p:cNvSpPr/>
          <p:nvPr/>
        </p:nvSpPr>
        <p:spPr>
          <a:xfrm>
            <a:off x="786384" y="3090672"/>
            <a:ext cx="91440" cy="347472"/>
          </a:xfrm>
          <a:prstGeom prst="roundRect">
            <a:avLst>
              <a:gd name="adj" fmla="val 30000"/>
            </a:avLst>
          </a:prstGeom>
          <a:solidFill>
            <a:srgbClr val="2AA88B"/>
          </a:solidFill>
          <a:ln/>
        </p:spPr>
      </p:sp>
      <p:sp>
        <p:nvSpPr>
          <p:cNvPr id="42" name="Text 40"/>
          <p:cNvSpPr txBox="1"/>
          <p:nvPr/>
        </p:nvSpPr>
        <p:spPr>
          <a:xfrm>
            <a:off x="969264" y="3072384"/>
            <a:ext cx="1097280" cy="512064"/>
          </a:xfrm>
          <a:prstGeom prst="rect">
            <a:avLst/>
          </a:prstGeom>
          <a:noFill/>
          <a:ln/>
        </p:spPr>
        <p:txBody>
          <a:bodyPr wrap="square" lIns="0" tIns="0" rIns="0" bIns="0" rtlCol="0" anchor="t"/>
          <a:lstStyle/>
          <a:p>
            <a:pPr indent="0" marL="0">
              <a:lnSpc>
                <a:spcPts val="1100"/>
              </a:lnSpc>
              <a:buNone/>
            </a:pPr>
            <a:r>
              <a:rPr lang="en-US" sz="900" b="1" dirty="0">
                <a:solidFill>
                  <a:srgbClr val="1A1F2B"/>
                </a:solidFill>
                <a:latin typeface="Courier New" pitchFamily="34" charset="0"/>
                <a:ea typeface="Courier New" pitchFamily="34" charset="-122"/>
                <a:cs typeface="Courier New" pitchFamily="34" charset="-120"/>
              </a:rPr>
              <a:t>copy-tweaks</a:t>
            </a:r>
            <a:endParaRPr lang="en-US" sz="900" dirty="0"/>
          </a:p>
          <a:p>
            <a:pPr indent="0" marL="0">
              <a:lnSpc>
                <a:spcPts val="1100"/>
              </a:lnSpc>
              <a:buNone/>
            </a:pPr>
            <a:r>
              <a:rPr lang="en-US" sz="850" dirty="0">
                <a:solidFill>
                  <a:srgbClr val="5C6577"/>
                </a:solidFill>
                <a:latin typeface="Calibri" pitchFamily="34" charset="0"/>
                <a:ea typeface="Calibri" pitchFamily="34" charset="-122"/>
                <a:cs typeface="Calibri" pitchFamily="34" charset="-120"/>
              </a:rPr>
              <a:t>136 lines</a:t>
            </a:r>
            <a:endParaRPr lang="en-US" sz="900" dirty="0"/>
          </a:p>
        </p:txBody>
      </p:sp>
      <p:sp>
        <p:nvSpPr>
          <p:cNvPr id="43" name="Text 41"/>
          <p:cNvSpPr txBox="1"/>
          <p:nvPr/>
        </p:nvSpPr>
        <p:spPr>
          <a:xfrm>
            <a:off x="2194560" y="3072384"/>
            <a:ext cx="2331720" cy="530352"/>
          </a:xfrm>
          <a:prstGeom prst="rect">
            <a:avLst/>
          </a:prstGeom>
          <a:noFill/>
          <a:ln/>
        </p:spPr>
        <p:txBody>
          <a:bodyPr wrap="square" lIns="0" tIns="0" rIns="0" bIns="0" rtlCol="0" anchor="t"/>
          <a:lstStyle/>
          <a:p>
            <a:pPr indent="0" marL="0">
              <a:lnSpc>
                <a:spcPts val="1150"/>
              </a:lnSpc>
              <a:buNone/>
            </a:pPr>
            <a:r>
              <a:rPr lang="en-US" sz="950" dirty="0">
                <a:solidFill>
                  <a:srgbClr val="1A1F2B"/>
                </a:solidFill>
                <a:latin typeface="Calibri" pitchFamily="34" charset="0"/>
                <a:ea typeface="Calibri" pitchFamily="34" charset="-122"/>
                <a:cs typeface="Calibri" pitchFamily="34" charset="-120"/>
              </a:rPr>
              <a:t>The rules for visible words, which no linter can hold.</a:t>
            </a:r>
            <a:endParaRPr lang="en-US" sz="950" dirty="0"/>
          </a:p>
        </p:txBody>
      </p:sp>
      <p:sp>
        <p:nvSpPr>
          <p:cNvPr id="44" name="Text 42"/>
          <p:cNvSpPr txBox="1"/>
          <p:nvPr/>
        </p:nvSpPr>
        <p:spPr>
          <a:xfrm>
            <a:off x="4663440" y="3072384"/>
            <a:ext cx="3246120" cy="530352"/>
          </a:xfrm>
          <a:prstGeom prst="rect">
            <a:avLst/>
          </a:prstGeom>
          <a:noFill/>
          <a:ln/>
        </p:spPr>
        <p:txBody>
          <a:bodyPr wrap="square" lIns="0" tIns="0" rIns="0" bIns="0" rtlCol="0" anchor="t"/>
          <a:lstStyle/>
          <a:p>
            <a:pPr indent="0" marL="0">
              <a:lnSpc>
                <a:spcPts val="1150"/>
              </a:lnSpc>
              <a:buNone/>
            </a:pPr>
            <a:r>
              <a:rPr lang="en-US" sz="950" dirty="0">
                <a:solidFill>
                  <a:srgbClr val="1A1F2B"/>
                </a:solidFill>
                <a:latin typeface="Calibri" pitchFamily="34" charset="0"/>
                <a:ea typeface="Calibri" pitchFamily="34" charset="-122"/>
                <a:cs typeface="Calibri" pitchFamily="34" charset="-120"/>
              </a:rPr>
              <a:t>Keeps voice steady whichever agent edits the copy.</a:t>
            </a:r>
            <a:endParaRPr lang="en-US" sz="950" dirty="0"/>
          </a:p>
        </p:txBody>
      </p:sp>
      <p:sp>
        <p:nvSpPr>
          <p:cNvPr id="45" name="Text 43"/>
          <p:cNvSpPr txBox="1"/>
          <p:nvPr/>
        </p:nvSpPr>
        <p:spPr>
          <a:xfrm>
            <a:off x="8046720" y="3072384"/>
            <a:ext cx="3108960" cy="530352"/>
          </a:xfrm>
          <a:prstGeom prst="rect">
            <a:avLst/>
          </a:prstGeom>
          <a:noFill/>
          <a:ln/>
        </p:spPr>
        <p:txBody>
          <a:bodyPr wrap="square" lIns="0" tIns="0" rIns="0" bIns="0" rtlCol="0" anchor="t"/>
          <a:lstStyle/>
          <a:p>
            <a:pPr indent="0" marL="0">
              <a:lnSpc>
                <a:spcPts val="1150"/>
              </a:lnSpc>
              <a:buNone/>
            </a:pPr>
            <a:r>
              <a:rPr lang="en-US" sz="850" dirty="0">
                <a:solidFill>
                  <a:srgbClr val="1F6B58"/>
                </a:solidFill>
                <a:latin typeface="Courier New" pitchFamily="34" charset="0"/>
                <a:ea typeface="Courier New" pitchFamily="34" charset="-122"/>
                <a:cs typeface="Courier New" pitchFamily="34" charset="-120"/>
              </a:rPr>
              <a:t>Every heading ends with a period. No dashes. Write About and Contact in the first person.</a:t>
            </a:r>
            <a:endParaRPr lang="en-US" sz="850" dirty="0"/>
          </a:p>
        </p:txBody>
      </p:sp>
      <p:sp>
        <p:nvSpPr>
          <p:cNvPr id="46" name="Shape 44"/>
          <p:cNvSpPr/>
          <p:nvPr/>
        </p:nvSpPr>
        <p:spPr>
          <a:xfrm>
            <a:off x="786384" y="3730752"/>
            <a:ext cx="91440" cy="347472"/>
          </a:xfrm>
          <a:prstGeom prst="roundRect">
            <a:avLst>
              <a:gd name="adj" fmla="val 30000"/>
            </a:avLst>
          </a:prstGeom>
          <a:solidFill>
            <a:srgbClr val="E08A1E"/>
          </a:solidFill>
          <a:ln/>
        </p:spPr>
      </p:sp>
      <p:sp>
        <p:nvSpPr>
          <p:cNvPr id="47" name="Text 45"/>
          <p:cNvSpPr txBox="1"/>
          <p:nvPr/>
        </p:nvSpPr>
        <p:spPr>
          <a:xfrm>
            <a:off x="969264" y="3712464"/>
            <a:ext cx="1097280" cy="512064"/>
          </a:xfrm>
          <a:prstGeom prst="rect">
            <a:avLst/>
          </a:prstGeom>
          <a:noFill/>
          <a:ln/>
        </p:spPr>
        <p:txBody>
          <a:bodyPr wrap="square" lIns="0" tIns="0" rIns="0" bIns="0" rtlCol="0" anchor="t"/>
          <a:lstStyle/>
          <a:p>
            <a:pPr indent="0" marL="0">
              <a:lnSpc>
                <a:spcPts val="1100"/>
              </a:lnSpc>
              <a:buNone/>
            </a:pPr>
            <a:r>
              <a:rPr lang="en-US" sz="900" b="1" dirty="0">
                <a:solidFill>
                  <a:srgbClr val="1A1F2B"/>
                </a:solidFill>
                <a:latin typeface="Courier New" pitchFamily="34" charset="0"/>
                <a:ea typeface="Courier New" pitchFamily="34" charset="-122"/>
                <a:cs typeface="Courier New" pitchFamily="34" charset="-120"/>
              </a:rPr>
              <a:t>pr-workflow</a:t>
            </a:r>
            <a:endParaRPr lang="en-US" sz="900" dirty="0"/>
          </a:p>
          <a:p>
            <a:pPr indent="0" marL="0">
              <a:lnSpc>
                <a:spcPts val="1100"/>
              </a:lnSpc>
              <a:buNone/>
            </a:pPr>
            <a:r>
              <a:rPr lang="en-US" sz="850" dirty="0">
                <a:solidFill>
                  <a:srgbClr val="5C6577"/>
                </a:solidFill>
                <a:latin typeface="Calibri" pitchFamily="34" charset="0"/>
                <a:ea typeface="Calibri" pitchFamily="34" charset="-122"/>
                <a:cs typeface="Calibri" pitchFamily="34" charset="-120"/>
              </a:rPr>
              <a:t>165 lines</a:t>
            </a:r>
            <a:endParaRPr lang="en-US" sz="900" dirty="0"/>
          </a:p>
        </p:txBody>
      </p:sp>
      <p:sp>
        <p:nvSpPr>
          <p:cNvPr id="48" name="Text 46"/>
          <p:cNvSpPr txBox="1"/>
          <p:nvPr/>
        </p:nvSpPr>
        <p:spPr>
          <a:xfrm>
            <a:off x="2194560" y="3712464"/>
            <a:ext cx="2331720" cy="530352"/>
          </a:xfrm>
          <a:prstGeom prst="rect">
            <a:avLst/>
          </a:prstGeom>
          <a:noFill/>
          <a:ln/>
        </p:spPr>
        <p:txBody>
          <a:bodyPr wrap="square" lIns="0" tIns="0" rIns="0" bIns="0" rtlCol="0" anchor="t"/>
          <a:lstStyle/>
          <a:p>
            <a:pPr indent="0" marL="0">
              <a:lnSpc>
                <a:spcPts val="1150"/>
              </a:lnSpc>
              <a:buNone/>
            </a:pPr>
            <a:r>
              <a:rPr lang="en-US" sz="950" dirty="0">
                <a:solidFill>
                  <a:srgbClr val="1A1F2B"/>
                </a:solidFill>
                <a:latin typeface="Calibri" pitchFamily="34" charset="0"/>
                <a:ea typeface="Calibri" pitchFamily="34" charset="-122"/>
                <a:cs typeface="Calibri" pitchFamily="34" charset="-120"/>
              </a:rPr>
              <a:t>The gate between a branch and main.</a:t>
            </a:r>
            <a:endParaRPr lang="en-US" sz="950" dirty="0"/>
          </a:p>
        </p:txBody>
      </p:sp>
      <p:sp>
        <p:nvSpPr>
          <p:cNvPr id="49" name="Text 47"/>
          <p:cNvSpPr txBox="1"/>
          <p:nvPr/>
        </p:nvSpPr>
        <p:spPr>
          <a:xfrm>
            <a:off x="4663440" y="3712464"/>
            <a:ext cx="3246120" cy="530352"/>
          </a:xfrm>
          <a:prstGeom prst="rect">
            <a:avLst/>
          </a:prstGeom>
          <a:noFill/>
          <a:ln/>
        </p:spPr>
        <p:txBody>
          <a:bodyPr wrap="square" lIns="0" tIns="0" rIns="0" bIns="0" rtlCol="0" anchor="t"/>
          <a:lstStyle/>
          <a:p>
            <a:pPr indent="0" marL="0">
              <a:lnSpc>
                <a:spcPts val="1150"/>
              </a:lnSpc>
              <a:buNone/>
            </a:pPr>
            <a:r>
              <a:rPr lang="en-US" sz="950" dirty="0">
                <a:solidFill>
                  <a:srgbClr val="1A1F2B"/>
                </a:solidFill>
                <a:latin typeface="Calibri" pitchFamily="34" charset="0"/>
                <a:ea typeface="Calibri" pitchFamily="34" charset="-122"/>
                <a:cs typeface="Calibri" pitchFamily="34" charset="-120"/>
              </a:rPr>
              <a:t>Seven checks in order, cheapest first, so a break surfaces fast.</a:t>
            </a:r>
            <a:endParaRPr lang="en-US" sz="950" dirty="0"/>
          </a:p>
        </p:txBody>
      </p:sp>
      <p:sp>
        <p:nvSpPr>
          <p:cNvPr id="50" name="Text 48"/>
          <p:cNvSpPr txBox="1"/>
          <p:nvPr/>
        </p:nvSpPr>
        <p:spPr>
          <a:xfrm>
            <a:off x="8046720" y="3712464"/>
            <a:ext cx="3108960" cy="530352"/>
          </a:xfrm>
          <a:prstGeom prst="rect">
            <a:avLst/>
          </a:prstGeom>
          <a:noFill/>
          <a:ln/>
        </p:spPr>
        <p:txBody>
          <a:bodyPr wrap="square" lIns="0" tIns="0" rIns="0" bIns="0" rtlCol="0" anchor="t"/>
          <a:lstStyle/>
          <a:p>
            <a:pPr indent="0" marL="0">
              <a:lnSpc>
                <a:spcPts val="1150"/>
              </a:lnSpc>
              <a:buNone/>
            </a:pPr>
            <a:r>
              <a:rPr lang="en-US" sz="850" dirty="0">
                <a:solidFill>
                  <a:srgbClr val="8A5410"/>
                </a:solidFill>
                <a:latin typeface="Courier New" pitchFamily="34" charset="0"/>
                <a:ea typeface="Courier New" pitchFamily="34" charset="-122"/>
                <a:cs typeface="Courier New" pitchFamily="34" charset="-120"/>
              </a:rPr>
              <a:t>One command checks the formatting, another one fixes it. Mixing the two up has cost this repo a CI run.</a:t>
            </a:r>
            <a:endParaRPr lang="en-US" sz="850" dirty="0"/>
          </a:p>
        </p:txBody>
      </p:sp>
      <p:sp>
        <p:nvSpPr>
          <p:cNvPr id="51" name="Shape 49"/>
          <p:cNvSpPr/>
          <p:nvPr/>
        </p:nvSpPr>
        <p:spPr>
          <a:xfrm>
            <a:off x="694944" y="4288536"/>
            <a:ext cx="10801807" cy="603504"/>
          </a:xfrm>
          <a:prstGeom prst="roundRect">
            <a:avLst>
              <a:gd name="adj" fmla="val 9091"/>
            </a:avLst>
          </a:prstGeom>
          <a:solidFill>
            <a:srgbClr val="E3E7EE"/>
          </a:solidFill>
          <a:ln/>
        </p:spPr>
      </p:sp>
      <p:sp>
        <p:nvSpPr>
          <p:cNvPr id="52" name="Shape 50"/>
          <p:cNvSpPr/>
          <p:nvPr/>
        </p:nvSpPr>
        <p:spPr>
          <a:xfrm>
            <a:off x="786384" y="4370832"/>
            <a:ext cx="91440" cy="347472"/>
          </a:xfrm>
          <a:prstGeom prst="roundRect">
            <a:avLst>
              <a:gd name="adj" fmla="val 30000"/>
            </a:avLst>
          </a:prstGeom>
          <a:solidFill>
            <a:srgbClr val="2AA88B"/>
          </a:solidFill>
          <a:ln/>
        </p:spPr>
      </p:sp>
      <p:sp>
        <p:nvSpPr>
          <p:cNvPr id="53" name="Text 51"/>
          <p:cNvSpPr txBox="1"/>
          <p:nvPr/>
        </p:nvSpPr>
        <p:spPr>
          <a:xfrm>
            <a:off x="969264" y="4352544"/>
            <a:ext cx="1097280" cy="512064"/>
          </a:xfrm>
          <a:prstGeom prst="rect">
            <a:avLst/>
          </a:prstGeom>
          <a:noFill/>
          <a:ln/>
        </p:spPr>
        <p:txBody>
          <a:bodyPr wrap="square" lIns="0" tIns="0" rIns="0" bIns="0" rtlCol="0" anchor="t"/>
          <a:lstStyle/>
          <a:p>
            <a:pPr indent="0" marL="0">
              <a:lnSpc>
                <a:spcPts val="1100"/>
              </a:lnSpc>
              <a:buNone/>
            </a:pPr>
            <a:r>
              <a:rPr lang="en-US" sz="900" b="1" dirty="0">
                <a:solidFill>
                  <a:srgbClr val="1A1F2B"/>
                </a:solidFill>
                <a:latin typeface="Courier New" pitchFamily="34" charset="0"/>
                <a:ea typeface="Courier New" pitchFamily="34" charset="-122"/>
                <a:cs typeface="Courier New" pitchFamily="34" charset="-120"/>
              </a:rPr>
              <a:t>content-add</a:t>
            </a:r>
            <a:endParaRPr lang="en-US" sz="900" dirty="0"/>
          </a:p>
          <a:p>
            <a:pPr indent="0" marL="0">
              <a:lnSpc>
                <a:spcPts val="1100"/>
              </a:lnSpc>
              <a:buNone/>
            </a:pPr>
            <a:r>
              <a:rPr lang="en-US" sz="850" dirty="0">
                <a:solidFill>
                  <a:srgbClr val="5C6577"/>
                </a:solidFill>
                <a:latin typeface="Calibri" pitchFamily="34" charset="0"/>
                <a:ea typeface="Calibri" pitchFamily="34" charset="-122"/>
                <a:cs typeface="Calibri" pitchFamily="34" charset="-120"/>
              </a:rPr>
              <a:t>132 lines</a:t>
            </a:r>
            <a:endParaRPr lang="en-US" sz="900" dirty="0"/>
          </a:p>
        </p:txBody>
      </p:sp>
      <p:sp>
        <p:nvSpPr>
          <p:cNvPr id="54" name="Text 52"/>
          <p:cNvSpPr txBox="1"/>
          <p:nvPr/>
        </p:nvSpPr>
        <p:spPr>
          <a:xfrm>
            <a:off x="2194560" y="4352544"/>
            <a:ext cx="2331720" cy="530352"/>
          </a:xfrm>
          <a:prstGeom prst="rect">
            <a:avLst/>
          </a:prstGeom>
          <a:noFill/>
          <a:ln/>
        </p:spPr>
        <p:txBody>
          <a:bodyPr wrap="square" lIns="0" tIns="0" rIns="0" bIns="0" rtlCol="0" anchor="t"/>
          <a:lstStyle/>
          <a:p>
            <a:pPr indent="0" marL="0">
              <a:lnSpc>
                <a:spcPts val="1150"/>
              </a:lnSpc>
              <a:buNone/>
            </a:pPr>
            <a:r>
              <a:rPr lang="en-US" sz="950" dirty="0">
                <a:solidFill>
                  <a:srgbClr val="1A1F2B"/>
                </a:solidFill>
                <a:latin typeface="Calibri" pitchFamily="34" charset="0"/>
                <a:ea typeface="Calibri" pitchFamily="34" charset="-122"/>
                <a:cs typeface="Calibri" pitchFamily="34" charset="-120"/>
              </a:rPr>
              <a:t>How a post, a project, or an issue gets published.</a:t>
            </a:r>
            <a:endParaRPr lang="en-US" sz="950" dirty="0"/>
          </a:p>
        </p:txBody>
      </p:sp>
      <p:sp>
        <p:nvSpPr>
          <p:cNvPr id="55" name="Text 53"/>
          <p:cNvSpPr txBox="1"/>
          <p:nvPr/>
        </p:nvSpPr>
        <p:spPr>
          <a:xfrm>
            <a:off x="4663440" y="4352544"/>
            <a:ext cx="3246120" cy="530352"/>
          </a:xfrm>
          <a:prstGeom prst="rect">
            <a:avLst/>
          </a:prstGeom>
          <a:noFill/>
          <a:ln/>
        </p:spPr>
        <p:txBody>
          <a:bodyPr wrap="square" lIns="0" tIns="0" rIns="0" bIns="0" rtlCol="0" anchor="t"/>
          <a:lstStyle/>
          <a:p>
            <a:pPr indent="0" marL="0">
              <a:lnSpc>
                <a:spcPts val="1150"/>
              </a:lnSpc>
              <a:buNone/>
            </a:pPr>
            <a:r>
              <a:rPr lang="en-US" sz="950" dirty="0">
                <a:solidFill>
                  <a:srgbClr val="1A1F2B"/>
                </a:solidFill>
                <a:latin typeface="Calibri" pitchFamily="34" charset="0"/>
                <a:ea typeface="Calibri" pitchFamily="34" charset="-122"/>
                <a:cs typeface="Calibri" pitchFamily="34" charset="-120"/>
              </a:rPr>
              <a:t>Points at the runbook, then fills the gaps it went stale on.</a:t>
            </a:r>
            <a:endParaRPr lang="en-US" sz="950" dirty="0"/>
          </a:p>
        </p:txBody>
      </p:sp>
      <p:sp>
        <p:nvSpPr>
          <p:cNvPr id="56" name="Text 54"/>
          <p:cNvSpPr txBox="1"/>
          <p:nvPr/>
        </p:nvSpPr>
        <p:spPr>
          <a:xfrm>
            <a:off x="8046720" y="4352544"/>
            <a:ext cx="3108960" cy="530352"/>
          </a:xfrm>
          <a:prstGeom prst="rect">
            <a:avLst/>
          </a:prstGeom>
          <a:noFill/>
          <a:ln/>
        </p:spPr>
        <p:txBody>
          <a:bodyPr wrap="square" lIns="0" tIns="0" rIns="0" bIns="0" rtlCol="0" anchor="t"/>
          <a:lstStyle/>
          <a:p>
            <a:pPr indent="0" marL="0">
              <a:lnSpc>
                <a:spcPts val="1150"/>
              </a:lnSpc>
              <a:buNone/>
            </a:pPr>
            <a:r>
              <a:rPr lang="en-US" sz="850" dirty="0">
                <a:solidFill>
                  <a:srgbClr val="1F6B58"/>
                </a:solidFill>
                <a:latin typeface="Courier New" pitchFamily="34" charset="0"/>
                <a:ea typeface="Courier New" pitchFamily="34" charset="-122"/>
                <a:cs typeface="Courier New" pitchFamily="34" charset="-120"/>
              </a:rPr>
              <a:t>A post summary runs 10 to 280 characters. Every newsletter issue carries a link out.</a:t>
            </a:r>
            <a:endParaRPr lang="en-US" sz="850" dirty="0"/>
          </a:p>
        </p:txBody>
      </p:sp>
      <p:sp>
        <p:nvSpPr>
          <p:cNvPr id="57" name="Shape 55"/>
          <p:cNvSpPr/>
          <p:nvPr/>
        </p:nvSpPr>
        <p:spPr>
          <a:xfrm>
            <a:off x="786384" y="5010912"/>
            <a:ext cx="91440" cy="347472"/>
          </a:xfrm>
          <a:prstGeom prst="roundRect">
            <a:avLst>
              <a:gd name="adj" fmla="val 30000"/>
            </a:avLst>
          </a:prstGeom>
          <a:solidFill>
            <a:srgbClr val="E08A1E"/>
          </a:solidFill>
          <a:ln/>
        </p:spPr>
      </p:sp>
      <p:sp>
        <p:nvSpPr>
          <p:cNvPr id="58" name="Text 56"/>
          <p:cNvSpPr txBox="1"/>
          <p:nvPr/>
        </p:nvSpPr>
        <p:spPr>
          <a:xfrm>
            <a:off x="969264" y="4992624"/>
            <a:ext cx="1097280" cy="512064"/>
          </a:xfrm>
          <a:prstGeom prst="rect">
            <a:avLst/>
          </a:prstGeom>
          <a:noFill/>
          <a:ln/>
        </p:spPr>
        <p:txBody>
          <a:bodyPr wrap="square" lIns="0" tIns="0" rIns="0" bIns="0" rtlCol="0" anchor="t"/>
          <a:lstStyle/>
          <a:p>
            <a:pPr indent="0" marL="0">
              <a:lnSpc>
                <a:spcPts val="1100"/>
              </a:lnSpc>
              <a:buNone/>
            </a:pPr>
            <a:r>
              <a:rPr lang="en-US" sz="900" b="1" dirty="0">
                <a:solidFill>
                  <a:srgbClr val="1A1F2B"/>
                </a:solidFill>
                <a:latin typeface="Courier New" pitchFamily="34" charset="0"/>
                <a:ea typeface="Courier New" pitchFamily="34" charset="-122"/>
                <a:cs typeface="Courier New" pitchFamily="34" charset="-120"/>
              </a:rPr>
              <a:t>design-tokens</a:t>
            </a:r>
            <a:endParaRPr lang="en-US" sz="900" dirty="0"/>
          </a:p>
          <a:p>
            <a:pPr indent="0" marL="0">
              <a:lnSpc>
                <a:spcPts val="1100"/>
              </a:lnSpc>
              <a:buNone/>
            </a:pPr>
            <a:r>
              <a:rPr lang="en-US" sz="850" dirty="0">
                <a:solidFill>
                  <a:srgbClr val="5C6577"/>
                </a:solidFill>
                <a:latin typeface="Calibri" pitchFamily="34" charset="0"/>
                <a:ea typeface="Calibri" pitchFamily="34" charset="-122"/>
                <a:cs typeface="Calibri" pitchFamily="34" charset="-120"/>
              </a:rPr>
              <a:t>119 lines</a:t>
            </a:r>
            <a:endParaRPr lang="en-US" sz="900" dirty="0"/>
          </a:p>
        </p:txBody>
      </p:sp>
      <p:sp>
        <p:nvSpPr>
          <p:cNvPr id="59" name="Text 57"/>
          <p:cNvSpPr txBox="1"/>
          <p:nvPr/>
        </p:nvSpPr>
        <p:spPr>
          <a:xfrm>
            <a:off x="2194560" y="4992624"/>
            <a:ext cx="2331720" cy="530352"/>
          </a:xfrm>
          <a:prstGeom prst="rect">
            <a:avLst/>
          </a:prstGeom>
          <a:noFill/>
          <a:ln/>
        </p:spPr>
        <p:txBody>
          <a:bodyPr wrap="square" lIns="0" tIns="0" rIns="0" bIns="0" rtlCol="0" anchor="t"/>
          <a:lstStyle/>
          <a:p>
            <a:pPr indent="0" marL="0">
              <a:lnSpc>
                <a:spcPts val="1150"/>
              </a:lnSpc>
              <a:buNone/>
            </a:pPr>
            <a:r>
              <a:rPr lang="en-US" sz="950" dirty="0">
                <a:solidFill>
                  <a:srgbClr val="1A1F2B"/>
                </a:solidFill>
                <a:latin typeface="Calibri" pitchFamily="34" charset="0"/>
                <a:ea typeface="Calibri" pitchFamily="34" charset="-122"/>
                <a:cs typeface="Calibri" pitchFamily="34" charset="-120"/>
              </a:rPr>
              <a:t>How a color or a typeface changes safely.</a:t>
            </a:r>
            <a:endParaRPr lang="en-US" sz="950" dirty="0"/>
          </a:p>
        </p:txBody>
      </p:sp>
      <p:sp>
        <p:nvSpPr>
          <p:cNvPr id="60" name="Text 58"/>
          <p:cNvSpPr txBox="1"/>
          <p:nvPr/>
        </p:nvSpPr>
        <p:spPr>
          <a:xfrm>
            <a:off x="4663440" y="4992624"/>
            <a:ext cx="3246120" cy="530352"/>
          </a:xfrm>
          <a:prstGeom prst="rect">
            <a:avLst/>
          </a:prstGeom>
          <a:noFill/>
          <a:ln/>
        </p:spPr>
        <p:txBody>
          <a:bodyPr wrap="square" lIns="0" tIns="0" rIns="0" bIns="0" rtlCol="0" anchor="t"/>
          <a:lstStyle/>
          <a:p>
            <a:pPr indent="0" marL="0">
              <a:lnSpc>
                <a:spcPts val="1150"/>
              </a:lnSpc>
              <a:buNone/>
            </a:pPr>
            <a:r>
              <a:rPr lang="en-US" sz="950" dirty="0">
                <a:solidFill>
                  <a:srgbClr val="1A1F2B"/>
                </a:solidFill>
                <a:latin typeface="Calibri" pitchFamily="34" charset="0"/>
                <a:ea typeface="Calibri" pitchFamily="34" charset="-122"/>
                <a:cs typeface="Calibri" pitchFamily="34" charset="-120"/>
              </a:rPr>
              <a:t>Three files always move together, so dark mode never lands half-done.</a:t>
            </a:r>
            <a:endParaRPr lang="en-US" sz="950" dirty="0"/>
          </a:p>
        </p:txBody>
      </p:sp>
      <p:sp>
        <p:nvSpPr>
          <p:cNvPr id="61" name="Text 59"/>
          <p:cNvSpPr txBox="1"/>
          <p:nvPr/>
        </p:nvSpPr>
        <p:spPr>
          <a:xfrm>
            <a:off x="8046720" y="4992624"/>
            <a:ext cx="3108960" cy="530352"/>
          </a:xfrm>
          <a:prstGeom prst="rect">
            <a:avLst/>
          </a:prstGeom>
          <a:noFill/>
          <a:ln/>
        </p:spPr>
        <p:txBody>
          <a:bodyPr wrap="square" lIns="0" tIns="0" rIns="0" bIns="0" rtlCol="0" anchor="t"/>
          <a:lstStyle/>
          <a:p>
            <a:pPr indent="0" marL="0">
              <a:lnSpc>
                <a:spcPts val="1150"/>
              </a:lnSpc>
              <a:buNone/>
            </a:pPr>
            <a:r>
              <a:rPr lang="en-US" sz="850" dirty="0">
                <a:solidFill>
                  <a:srgbClr val="8A5410"/>
                </a:solidFill>
                <a:latin typeface="Courier New" pitchFamily="34" charset="0"/>
                <a:ea typeface="Courier New" pitchFamily="34" charset="-122"/>
                <a:cs typeface="Courier New" pitchFamily="34" charset="-120"/>
              </a:rPr>
              <a:t>Light and dark colors change in the same edit, so dark mode never breaks. No raw color codes in components.</a:t>
            </a:r>
            <a:endParaRPr lang="en-US" sz="8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
    <p:bg>
      <p:bgPr>
        <a:solidFill>
          <a:srgbClr val="0A1214"/>
        </a:solidFill>
        <a:effectLst/>
      </p:bgPr>
    </p:bg>
    <p:spTree>
      <p:nvGrpSpPr>
        <p:cNvPr id="1" name=""/>
        <p:cNvGrpSpPr/>
        <p:nvPr/>
      </p:nvGrpSpPr>
      <p:grpSpPr>
        <a:xfrm>
          <a:off x="0" y="0"/>
          <a:ext cx="0" cy="0"/>
          <a:chOff x="0" y="0"/>
          <a:chExt cx="0" cy="0"/>
        </a:xfrm>
      </p:grpSpPr>
      <p:sp>
        <p:nvSpPr>
          <p:cNvPr id="2" name="Text 0"/>
          <p:cNvSpPr txBox="1"/>
          <p:nvPr/>
        </p:nvSpPr>
        <p:spPr>
          <a:xfrm>
            <a:off x="457200" y="292608"/>
            <a:ext cx="11247120" cy="45720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Context Is a Budget: The Problem Skills Solve</a:t>
            </a:r>
            <a:endParaRPr lang="en-US" sz="3200" dirty="0"/>
          </a:p>
        </p:txBody>
      </p:sp>
      <p:sp>
        <p:nvSpPr>
          <p:cNvPr id="3" name="Text 1"/>
          <p:cNvSpPr txBox="1"/>
          <p:nvPr/>
        </p:nvSpPr>
        <p:spPr>
          <a:xfrm>
            <a:off x="457200" y="786384"/>
            <a:ext cx="11247120" cy="274320"/>
          </a:xfrm>
          <a:prstGeom prst="rect">
            <a:avLst/>
          </a:prstGeom>
          <a:noFill/>
          <a:ln/>
        </p:spPr>
        <p:txBody>
          <a:bodyPr wrap="square" lIns="0" tIns="0" rIns="0" bIns="0" rtlCol="0" anchor="ctr"/>
          <a:lstStyle/>
          <a:p>
            <a:pPr indent="0" marL="0">
              <a:buNone/>
            </a:pPr>
            <a:r>
              <a:rPr lang="en-US" sz="1300" i="1" dirty="0">
                <a:solidFill>
                  <a:srgbClr val="02C39A"/>
                </a:solidFill>
                <a:latin typeface="Calibri" pitchFamily="34" charset="0"/>
                <a:ea typeface="Calibri" pitchFamily="34" charset="-122"/>
                <a:cs typeface="Calibri" pitchFamily="34" charset="-120"/>
              </a:rPr>
              <a:t> </a:t>
            </a:r>
            <a:endParaRPr lang="en-US" sz="1300" dirty="0"/>
          </a:p>
        </p:txBody>
      </p:sp>
      <p:sp>
        <p:nvSpPr>
          <p:cNvPr id="4" name="Text 2"/>
          <p:cNvSpPr txBox="1"/>
          <p:nvPr/>
        </p:nvSpPr>
        <p:spPr>
          <a:xfrm>
            <a:off x="457200" y="1325880"/>
            <a:ext cx="4846320" cy="219456"/>
          </a:xfrm>
          <a:prstGeom prst="rect">
            <a:avLst/>
          </a:prstGeom>
          <a:noFill/>
          <a:ln/>
        </p:spPr>
        <p:txBody>
          <a:bodyPr wrap="square" lIns="0" tIns="0" rIns="0" bIns="0" rtlCol="0" anchor="ctr"/>
          <a:lstStyle/>
          <a:p>
            <a:pPr indent="0" marL="0">
              <a:buNone/>
            </a:pPr>
            <a:r>
              <a:rPr lang="en-US" sz="1100" b="1" spc="140" kern="0" dirty="0">
                <a:solidFill>
                  <a:srgbClr val="02C39A"/>
                </a:solidFill>
                <a:latin typeface="Calibri" pitchFamily="34" charset="0"/>
                <a:ea typeface="Calibri" pitchFamily="34" charset="-122"/>
                <a:cs typeface="Calibri" pitchFamily="34" charset="-120"/>
              </a:rPr>
              <a:t>BEFORE SKILLS: TWO BAD OPTIONS</a:t>
            </a:r>
            <a:endParaRPr lang="en-US" sz="1100" dirty="0"/>
          </a:p>
        </p:txBody>
      </p:sp>
      <p:sp>
        <p:nvSpPr>
          <p:cNvPr id="5" name="Shape 3"/>
          <p:cNvSpPr/>
          <p:nvPr/>
        </p:nvSpPr>
        <p:spPr>
          <a:xfrm>
            <a:off x="457200" y="1627632"/>
            <a:ext cx="4846320" cy="1847088"/>
          </a:xfrm>
          <a:prstGeom prst="roundRect">
            <a:avLst>
              <a:gd name="adj" fmla="val 2970"/>
            </a:avLst>
          </a:prstGeom>
          <a:solidFill>
            <a:srgbClr val="18262A"/>
          </a:solidFill>
          <a:ln w="12700">
            <a:solidFill>
              <a:srgbClr val="24393E"/>
            </a:solidFill>
            <a:prstDash val="solid"/>
          </a:ln>
          <a:effectLst>
            <a:outerShdw sx="100000" sy="100000" kx="0" ky="0" algn="bl" rotWithShape="0" blurRad="76200" dist="25400" dir="5400000">
              <a:srgbClr val="000000">
                <a:alpha val="35000"/>
              </a:srgbClr>
            </a:outerShdw>
          </a:effectLst>
        </p:spPr>
      </p:sp>
      <p:sp>
        <p:nvSpPr>
          <p:cNvPr id="6" name="Text 4"/>
          <p:cNvSpPr txBox="1"/>
          <p:nvPr/>
        </p:nvSpPr>
        <p:spPr>
          <a:xfrm>
            <a:off x="621792" y="1773936"/>
            <a:ext cx="4517136" cy="274320"/>
          </a:xfrm>
          <a:prstGeom prst="rect">
            <a:avLst/>
          </a:prstGeom>
          <a:noFill/>
          <a:ln/>
        </p:spPr>
        <p:txBody>
          <a:bodyPr wrap="square" lIns="0" tIns="0" rIns="0" bIns="0" rtlCol="0" anchor="ctr"/>
          <a:lstStyle/>
          <a:p>
            <a:pPr indent="0" marL="0">
              <a:buNone/>
            </a:pPr>
            <a:r>
              <a:rPr lang="en-US" sz="1400" b="1" dirty="0">
                <a:solidFill>
                  <a:srgbClr val="00A896"/>
                </a:solidFill>
                <a:latin typeface="Calibri" pitchFamily="34" charset="0"/>
                <a:ea typeface="Calibri" pitchFamily="34" charset="-122"/>
                <a:cs typeface="Calibri" pitchFamily="34" charset="-120"/>
              </a:rPr>
              <a:t>Load everything, every turn</a:t>
            </a:r>
            <a:endParaRPr lang="en-US" sz="1400" dirty="0"/>
          </a:p>
        </p:txBody>
      </p:sp>
      <p:sp>
        <p:nvSpPr>
          <p:cNvPr id="7" name="Text 5"/>
          <p:cNvSpPr txBox="1"/>
          <p:nvPr/>
        </p:nvSpPr>
        <p:spPr>
          <a:xfrm>
            <a:off x="621792" y="2139696"/>
            <a:ext cx="4517136" cy="960120"/>
          </a:xfrm>
          <a:prstGeom prst="rect">
            <a:avLst/>
          </a:prstGeom>
          <a:noFill/>
          <a:ln/>
        </p:spPr>
        <p:txBody>
          <a:bodyPr wrap="square" lIns="0" tIns="0" rIns="0" bIns="0" rtlCol="0" anchor="t"/>
          <a:lstStyle/>
          <a:p>
            <a:pPr indent="0" marL="0">
              <a:lnSpc>
                <a:spcPts val="1300"/>
              </a:lnSpc>
              <a:buNone/>
            </a:pPr>
            <a:r>
              <a:rPr lang="en-US" sz="1000" dirty="0">
                <a:solidFill>
                  <a:srgbClr val="D6E3E5"/>
                </a:solidFill>
                <a:latin typeface="Calibri" pitchFamily="34" charset="0"/>
                <a:ea typeface="Calibri" pitchFamily="34" charset="-122"/>
                <a:cs typeface="Calibri" pitchFamily="34" charset="-120"/>
              </a:rPr>
              <a:t>A CLAUDE.md that grew for two years. Every session pays for knowledge most turns never touch, and the rules at the bottom quietly stop being followed.</a:t>
            </a:r>
            <a:endParaRPr lang="en-US" sz="1000" dirty="0"/>
          </a:p>
        </p:txBody>
      </p:sp>
      <p:sp>
        <p:nvSpPr>
          <p:cNvPr id="8" name="Text 6"/>
          <p:cNvSpPr txBox="1"/>
          <p:nvPr/>
        </p:nvSpPr>
        <p:spPr>
          <a:xfrm>
            <a:off x="621792" y="3108960"/>
            <a:ext cx="4517136" cy="256032"/>
          </a:xfrm>
          <a:prstGeom prst="rect">
            <a:avLst/>
          </a:prstGeom>
          <a:noFill/>
          <a:ln/>
        </p:spPr>
        <p:txBody>
          <a:bodyPr wrap="square" lIns="0" tIns="0" rIns="0" bIns="0" rtlCol="0" anchor="t"/>
          <a:lstStyle/>
          <a:p>
            <a:pPr indent="0" marL="0">
              <a:buNone/>
            </a:pPr>
            <a:r>
              <a:rPr lang="en-US" sz="950" i="1" dirty="0">
                <a:solidFill>
                  <a:srgbClr val="9FB3B7"/>
                </a:solidFill>
                <a:latin typeface="Calibri" pitchFamily="34" charset="0"/>
                <a:ea typeface="Calibri" pitchFamily="34" charset="-122"/>
                <a:cs typeface="Calibri" pitchFamily="34" charset="-120"/>
              </a:rPr>
              <a:t>Symptom: the agent obeys the top of your instructions and drifts from the bottom.</a:t>
            </a:r>
            <a:endParaRPr lang="en-US" sz="950" dirty="0"/>
          </a:p>
        </p:txBody>
      </p:sp>
      <p:sp>
        <p:nvSpPr>
          <p:cNvPr id="9" name="Shape 7"/>
          <p:cNvSpPr/>
          <p:nvPr/>
        </p:nvSpPr>
        <p:spPr>
          <a:xfrm>
            <a:off x="457200" y="3593592"/>
            <a:ext cx="4846320" cy="1847088"/>
          </a:xfrm>
          <a:prstGeom prst="roundRect">
            <a:avLst>
              <a:gd name="adj" fmla="val 2970"/>
            </a:avLst>
          </a:prstGeom>
          <a:solidFill>
            <a:srgbClr val="18262A"/>
          </a:solidFill>
          <a:ln w="12700">
            <a:solidFill>
              <a:srgbClr val="24393E"/>
            </a:solidFill>
            <a:prstDash val="solid"/>
          </a:ln>
          <a:effectLst>
            <a:outerShdw sx="100000" sy="100000" kx="0" ky="0" algn="bl" rotWithShape="0" blurRad="76200" dist="25400" dir="5400000">
              <a:srgbClr val="000000">
                <a:alpha val="35000"/>
              </a:srgbClr>
            </a:outerShdw>
          </a:effectLst>
        </p:spPr>
      </p:sp>
      <p:sp>
        <p:nvSpPr>
          <p:cNvPr id="10" name="Text 8"/>
          <p:cNvSpPr txBox="1"/>
          <p:nvPr/>
        </p:nvSpPr>
        <p:spPr>
          <a:xfrm>
            <a:off x="621792" y="3739896"/>
            <a:ext cx="4517136" cy="274320"/>
          </a:xfrm>
          <a:prstGeom prst="rect">
            <a:avLst/>
          </a:prstGeom>
          <a:noFill/>
          <a:ln/>
        </p:spPr>
        <p:txBody>
          <a:bodyPr wrap="square" lIns="0" tIns="0" rIns="0" bIns="0" rtlCol="0" anchor="ctr"/>
          <a:lstStyle/>
          <a:p>
            <a:pPr indent="0" marL="0">
              <a:buNone/>
            </a:pPr>
            <a:r>
              <a:rPr lang="en-US" sz="1400" b="1" dirty="0">
                <a:solidFill>
                  <a:srgbClr val="00A896"/>
                </a:solidFill>
                <a:latin typeface="Calibri" pitchFamily="34" charset="0"/>
                <a:ea typeface="Calibri" pitchFamily="34" charset="-122"/>
                <a:cs typeface="Calibri" pitchFamily="34" charset="-120"/>
              </a:rPr>
              <a:t>Load nothing, re-explain forever</a:t>
            </a:r>
            <a:endParaRPr lang="en-US" sz="1400" dirty="0"/>
          </a:p>
        </p:txBody>
      </p:sp>
      <p:sp>
        <p:nvSpPr>
          <p:cNvPr id="11" name="Text 9"/>
          <p:cNvSpPr txBox="1"/>
          <p:nvPr/>
        </p:nvSpPr>
        <p:spPr>
          <a:xfrm>
            <a:off x="621792" y="4105656"/>
            <a:ext cx="4517136" cy="960120"/>
          </a:xfrm>
          <a:prstGeom prst="rect">
            <a:avLst/>
          </a:prstGeom>
          <a:noFill/>
          <a:ln/>
        </p:spPr>
        <p:txBody>
          <a:bodyPr wrap="square" lIns="0" tIns="0" rIns="0" bIns="0" rtlCol="0" anchor="t"/>
          <a:lstStyle/>
          <a:p>
            <a:pPr indent="0" marL="0">
              <a:lnSpc>
                <a:spcPts val="1300"/>
              </a:lnSpc>
              <a:buNone/>
            </a:pPr>
            <a:r>
              <a:rPr lang="en-US" sz="1000" dirty="0">
                <a:solidFill>
                  <a:srgbClr val="D6E3E5"/>
                </a:solidFill>
                <a:latin typeface="Calibri" pitchFamily="34" charset="0"/>
                <a:ea typeface="Calibri" pitchFamily="34" charset="-122"/>
                <a:cs typeface="Calibri" pitchFamily="34" charset="-120"/>
              </a:rPr>
              <a:t>The agent guesses the test command, invents an API, reformats to a style the repo abandoned. Nothing you correct survives the session.</a:t>
            </a:r>
            <a:endParaRPr lang="en-US" sz="1000" dirty="0"/>
          </a:p>
        </p:txBody>
      </p:sp>
      <p:sp>
        <p:nvSpPr>
          <p:cNvPr id="12" name="Text 10"/>
          <p:cNvSpPr txBox="1"/>
          <p:nvPr/>
        </p:nvSpPr>
        <p:spPr>
          <a:xfrm>
            <a:off x="621792" y="5074920"/>
            <a:ext cx="4517136" cy="256032"/>
          </a:xfrm>
          <a:prstGeom prst="rect">
            <a:avLst/>
          </a:prstGeom>
          <a:noFill/>
          <a:ln/>
        </p:spPr>
        <p:txBody>
          <a:bodyPr wrap="square" lIns="0" tIns="0" rIns="0" bIns="0" rtlCol="0" anchor="t"/>
          <a:lstStyle/>
          <a:p>
            <a:pPr indent="0" marL="0">
              <a:buNone/>
            </a:pPr>
            <a:r>
              <a:rPr lang="en-US" sz="950" i="1" dirty="0">
                <a:solidFill>
                  <a:srgbClr val="9FB3B7"/>
                </a:solidFill>
                <a:latin typeface="Calibri" pitchFamily="34" charset="0"/>
                <a:ea typeface="Calibri" pitchFamily="34" charset="-122"/>
                <a:cs typeface="Calibri" pitchFamily="34" charset="-120"/>
              </a:rPr>
              <a:t>Symptom: the same four review comments, sprint after sprint.</a:t>
            </a:r>
            <a:endParaRPr lang="en-US" sz="950" dirty="0"/>
          </a:p>
        </p:txBody>
      </p:sp>
      <p:sp>
        <p:nvSpPr>
          <p:cNvPr id="13" name="Shape 11"/>
          <p:cNvSpPr/>
          <p:nvPr/>
        </p:nvSpPr>
        <p:spPr>
          <a:xfrm>
            <a:off x="5532120" y="1298448"/>
            <a:ext cx="6172200" cy="4142232"/>
          </a:xfrm>
          <a:prstGeom prst="roundRect">
            <a:avLst>
              <a:gd name="adj" fmla="val 1325"/>
            </a:avLst>
          </a:prstGeom>
          <a:solidFill>
            <a:srgbClr val="18262A"/>
          </a:solidFill>
          <a:ln w="12700">
            <a:solidFill>
              <a:srgbClr val="24393E"/>
            </a:solidFill>
            <a:prstDash val="solid"/>
          </a:ln>
        </p:spPr>
      </p:sp>
      <p:sp>
        <p:nvSpPr>
          <p:cNvPr id="14" name="Text 12"/>
          <p:cNvSpPr txBox="1"/>
          <p:nvPr/>
        </p:nvSpPr>
        <p:spPr>
          <a:xfrm>
            <a:off x="5715000" y="1371600"/>
            <a:ext cx="5806440" cy="219456"/>
          </a:xfrm>
          <a:prstGeom prst="rect">
            <a:avLst/>
          </a:prstGeom>
          <a:noFill/>
          <a:ln/>
        </p:spPr>
        <p:txBody>
          <a:bodyPr wrap="square" lIns="0" tIns="0" rIns="0" bIns="0" rtlCol="0" anchor="ctr"/>
          <a:lstStyle/>
          <a:p>
            <a:pPr indent="0" marL="0">
              <a:buNone/>
            </a:pPr>
            <a:r>
              <a:rPr lang="en-US" sz="1100" b="1" spc="140" kern="0" dirty="0">
                <a:solidFill>
                  <a:srgbClr val="02C39A"/>
                </a:solidFill>
                <a:latin typeface="Calibri" pitchFamily="34" charset="0"/>
                <a:ea typeface="Calibri" pitchFamily="34" charset="-122"/>
                <a:cs typeface="Calibri" pitchFamily="34" charset="-120"/>
              </a:rPr>
              <a:t>WHAT LOADS, VS WHAT LOADING IT ALL WOULD COST</a:t>
            </a:r>
            <a:endParaRPr lang="en-US" sz="1100" dirty="0"/>
          </a:p>
        </p:txBody>
      </p:sp>
      <p:sp>
        <p:nvSpPr>
          <p:cNvPr id="15" name="Text 13"/>
          <p:cNvSpPr txBox="1"/>
          <p:nvPr/>
        </p:nvSpPr>
        <p:spPr>
          <a:xfrm>
            <a:off x="5715000" y="1664208"/>
            <a:ext cx="3657600" cy="182880"/>
          </a:xfrm>
          <a:prstGeom prst="rect">
            <a:avLst/>
          </a:prstGeom>
          <a:noFill/>
          <a:ln/>
        </p:spPr>
        <p:txBody>
          <a:bodyPr wrap="square" lIns="0" tIns="0" rIns="0" bIns="0" rtlCol="0" anchor="ctr"/>
          <a:lstStyle/>
          <a:p>
            <a:pPr indent="0" marL="0">
              <a:buNone/>
            </a:pPr>
            <a:r>
              <a:rPr lang="en-US" sz="950" dirty="0">
                <a:solidFill>
                  <a:srgbClr val="D6E3E5"/>
                </a:solidFill>
                <a:latin typeface="Calibri" pitchFamily="34" charset="0"/>
                <a:ea typeface="Calibri" pitchFamily="34" charset="-122"/>
                <a:cs typeface="Calibri" pitchFamily="34" charset="-120"/>
              </a:rPr>
              <a:t>Everything loaded, every turn</a:t>
            </a:r>
            <a:endParaRPr lang="en-US" sz="950" dirty="0"/>
          </a:p>
        </p:txBody>
      </p:sp>
      <p:sp>
        <p:nvSpPr>
          <p:cNvPr id="16" name="Text 14"/>
          <p:cNvSpPr txBox="1"/>
          <p:nvPr/>
        </p:nvSpPr>
        <p:spPr>
          <a:xfrm>
            <a:off x="9235440" y="1664208"/>
            <a:ext cx="2286000" cy="182880"/>
          </a:xfrm>
          <a:prstGeom prst="rect">
            <a:avLst/>
          </a:prstGeom>
          <a:noFill/>
          <a:ln/>
        </p:spPr>
        <p:txBody>
          <a:bodyPr wrap="square" lIns="0" tIns="0" rIns="0" bIns="0" rtlCol="0" anchor="ctr"/>
          <a:lstStyle/>
          <a:p>
            <a:pPr algn="r" indent="0" marL="0">
              <a:buNone/>
            </a:pPr>
            <a:r>
              <a:rPr lang="en-US" sz="950" b="1" dirty="0">
                <a:solidFill>
                  <a:srgbClr val="9C534B"/>
                </a:solidFill>
                <a:latin typeface="Calibri" pitchFamily="34" charset="0"/>
                <a:ea typeface="Calibri" pitchFamily="34" charset="-122"/>
                <a:cs typeface="Calibri" pitchFamily="34" charset="-120"/>
              </a:rPr>
              <a:t>~100,000 tokens</a:t>
            </a:r>
            <a:endParaRPr lang="en-US" sz="950" dirty="0"/>
          </a:p>
        </p:txBody>
      </p:sp>
      <p:sp>
        <p:nvSpPr>
          <p:cNvPr id="17" name="Shape 15"/>
          <p:cNvSpPr/>
          <p:nvPr/>
        </p:nvSpPr>
        <p:spPr>
          <a:xfrm>
            <a:off x="5715000" y="1856232"/>
            <a:ext cx="5806440" cy="146304"/>
          </a:xfrm>
          <a:prstGeom prst="roundRect">
            <a:avLst>
              <a:gd name="adj" fmla="val 312500"/>
            </a:avLst>
          </a:prstGeom>
          <a:solidFill>
            <a:srgbClr val="0F1D20"/>
          </a:solidFill>
          <a:ln/>
        </p:spPr>
      </p:sp>
      <p:sp>
        <p:nvSpPr>
          <p:cNvPr id="18" name="Shape 16"/>
          <p:cNvSpPr/>
          <p:nvPr/>
        </p:nvSpPr>
        <p:spPr>
          <a:xfrm>
            <a:off x="5715000" y="1856232"/>
            <a:ext cx="5806440" cy="146304"/>
          </a:xfrm>
          <a:prstGeom prst="roundRect">
            <a:avLst>
              <a:gd name="adj" fmla="val 312500"/>
            </a:avLst>
          </a:prstGeom>
          <a:solidFill>
            <a:srgbClr val="9C534B"/>
          </a:solidFill>
          <a:ln/>
        </p:spPr>
      </p:sp>
      <p:sp>
        <p:nvSpPr>
          <p:cNvPr id="19" name="Text 17"/>
          <p:cNvSpPr txBox="1"/>
          <p:nvPr/>
        </p:nvSpPr>
        <p:spPr>
          <a:xfrm>
            <a:off x="5715000" y="2103120"/>
            <a:ext cx="3657600" cy="182880"/>
          </a:xfrm>
          <a:prstGeom prst="rect">
            <a:avLst/>
          </a:prstGeom>
          <a:noFill/>
          <a:ln/>
        </p:spPr>
        <p:txBody>
          <a:bodyPr wrap="square" lIns="0" tIns="0" rIns="0" bIns="0" rtlCol="0" anchor="ctr"/>
          <a:lstStyle/>
          <a:p>
            <a:pPr indent="0" marL="0">
              <a:buNone/>
            </a:pPr>
            <a:r>
              <a:rPr lang="en-US" sz="950" dirty="0">
                <a:solidFill>
                  <a:srgbClr val="D6E3E5"/>
                </a:solidFill>
                <a:latin typeface="Calibri" pitchFamily="34" charset="0"/>
                <a:ea typeface="Calibri" pitchFamily="34" charset="-122"/>
                <a:cs typeface="Calibri" pitchFamily="34" charset="-120"/>
              </a:rPr>
              <a:t>Tiered load, busiest turn</a:t>
            </a:r>
            <a:endParaRPr lang="en-US" sz="950" dirty="0"/>
          </a:p>
        </p:txBody>
      </p:sp>
      <p:sp>
        <p:nvSpPr>
          <p:cNvPr id="20" name="Text 18"/>
          <p:cNvSpPr txBox="1"/>
          <p:nvPr/>
        </p:nvSpPr>
        <p:spPr>
          <a:xfrm>
            <a:off x="9235440" y="2103120"/>
            <a:ext cx="2286000" cy="182880"/>
          </a:xfrm>
          <a:prstGeom prst="rect">
            <a:avLst/>
          </a:prstGeom>
          <a:noFill/>
          <a:ln/>
        </p:spPr>
        <p:txBody>
          <a:bodyPr wrap="square" lIns="0" tIns="0" rIns="0" bIns="0" rtlCol="0" anchor="ctr"/>
          <a:lstStyle/>
          <a:p>
            <a:pPr algn="r" indent="0" marL="0">
              <a:buNone/>
            </a:pPr>
            <a:r>
              <a:rPr lang="en-US" sz="950" b="1" dirty="0">
                <a:solidFill>
                  <a:srgbClr val="02C39A"/>
                </a:solidFill>
                <a:latin typeface="Calibri" pitchFamily="34" charset="0"/>
                <a:ea typeface="Calibri" pitchFamily="34" charset="-122"/>
                <a:cs typeface="Calibri" pitchFamily="34" charset="-120"/>
              </a:rPr>
              <a:t>~4,800 tokens</a:t>
            </a:r>
            <a:endParaRPr lang="en-US" sz="950" dirty="0"/>
          </a:p>
        </p:txBody>
      </p:sp>
      <p:sp>
        <p:nvSpPr>
          <p:cNvPr id="21" name="Shape 19"/>
          <p:cNvSpPr/>
          <p:nvPr/>
        </p:nvSpPr>
        <p:spPr>
          <a:xfrm>
            <a:off x="5715000" y="2295144"/>
            <a:ext cx="5806440" cy="146304"/>
          </a:xfrm>
          <a:prstGeom prst="roundRect">
            <a:avLst>
              <a:gd name="adj" fmla="val 312500"/>
            </a:avLst>
          </a:prstGeom>
          <a:solidFill>
            <a:srgbClr val="0F1D20"/>
          </a:solidFill>
          <a:ln/>
        </p:spPr>
      </p:sp>
      <p:sp>
        <p:nvSpPr>
          <p:cNvPr id="22" name="Shape 20"/>
          <p:cNvSpPr/>
          <p:nvPr/>
        </p:nvSpPr>
        <p:spPr>
          <a:xfrm>
            <a:off x="5715000" y="2295144"/>
            <a:ext cx="274320" cy="146304"/>
          </a:xfrm>
          <a:prstGeom prst="roundRect">
            <a:avLst>
              <a:gd name="adj" fmla="val 312500"/>
            </a:avLst>
          </a:prstGeom>
          <a:solidFill>
            <a:srgbClr val="02C39A"/>
          </a:solidFill>
          <a:ln/>
        </p:spPr>
      </p:sp>
      <p:sp>
        <p:nvSpPr>
          <p:cNvPr id="23" name="Shape 21"/>
          <p:cNvSpPr/>
          <p:nvPr/>
        </p:nvSpPr>
        <p:spPr>
          <a:xfrm>
            <a:off x="5715000" y="2615184"/>
            <a:ext cx="237744" cy="237744"/>
          </a:xfrm>
          <a:prstGeom prst="ellipse">
            <a:avLst/>
          </a:prstGeom>
          <a:solidFill>
            <a:srgbClr val="02C39A"/>
          </a:solidFill>
          <a:ln/>
        </p:spPr>
      </p:sp>
      <p:sp>
        <p:nvSpPr>
          <p:cNvPr id="24" name="Text 22"/>
          <p:cNvSpPr txBox="1"/>
          <p:nvPr/>
        </p:nvSpPr>
        <p:spPr>
          <a:xfrm>
            <a:off x="5715000" y="2615184"/>
            <a:ext cx="237744" cy="237744"/>
          </a:xfrm>
          <a:prstGeom prst="rect">
            <a:avLst/>
          </a:prstGeom>
          <a:noFill/>
          <a:ln/>
        </p:spPr>
        <p:txBody>
          <a:bodyPr wrap="square" lIns="0" tIns="0" rIns="0" bIns="0" rtlCol="0" anchor="ctr"/>
          <a:lstStyle/>
          <a:p>
            <a:pPr algn="ctr" indent="0" marL="0">
              <a:buNone/>
            </a:pPr>
            <a:r>
              <a:rPr lang="en-US" sz="1000" b="1" dirty="0">
                <a:solidFill>
                  <a:srgbClr val="0E1719"/>
                </a:solidFill>
                <a:latin typeface="Calibri" pitchFamily="34" charset="0"/>
                <a:ea typeface="Calibri" pitchFamily="34" charset="-122"/>
                <a:cs typeface="Calibri" pitchFamily="34" charset="-120"/>
              </a:rPr>
              <a:t>1</a:t>
            </a:r>
            <a:endParaRPr lang="en-US" sz="1000" dirty="0"/>
          </a:p>
        </p:txBody>
      </p:sp>
      <p:sp>
        <p:nvSpPr>
          <p:cNvPr id="25" name="Text 23"/>
          <p:cNvSpPr txBox="1"/>
          <p:nvPr/>
        </p:nvSpPr>
        <p:spPr>
          <a:xfrm>
            <a:off x="6035040" y="2615184"/>
            <a:ext cx="2651760" cy="237744"/>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Always resident</a:t>
            </a:r>
            <a:endParaRPr lang="en-US" sz="1250" dirty="0"/>
          </a:p>
        </p:txBody>
      </p:sp>
      <p:sp>
        <p:nvSpPr>
          <p:cNvPr id="26" name="Text 24"/>
          <p:cNvSpPr txBox="1"/>
          <p:nvPr/>
        </p:nvSpPr>
        <p:spPr>
          <a:xfrm>
            <a:off x="8686800" y="2615184"/>
            <a:ext cx="2834640" cy="237744"/>
          </a:xfrm>
          <a:prstGeom prst="rect">
            <a:avLst/>
          </a:prstGeom>
          <a:noFill/>
          <a:ln/>
        </p:spPr>
        <p:txBody>
          <a:bodyPr wrap="square" lIns="0" tIns="0" rIns="0" bIns="0" rtlCol="0" anchor="ctr"/>
          <a:lstStyle/>
          <a:p>
            <a:pPr algn="r" indent="0" marL="0">
              <a:buNone/>
            </a:pPr>
            <a:r>
              <a:rPr lang="en-US" sz="850" dirty="0">
                <a:solidFill>
                  <a:srgbClr val="80999F"/>
                </a:solidFill>
                <a:latin typeface="Courier New" pitchFamily="34" charset="0"/>
                <a:ea typeface="Courier New" pitchFamily="34" charset="-122"/>
                <a:cs typeface="Courier New" pitchFamily="34" charset="-120"/>
              </a:rPr>
              <a:t>name + description, every skill</a:t>
            </a:r>
            <a:endParaRPr lang="en-US" sz="850" dirty="0"/>
          </a:p>
        </p:txBody>
      </p:sp>
      <p:sp>
        <p:nvSpPr>
          <p:cNvPr id="27" name="Text 25"/>
          <p:cNvSpPr txBox="1"/>
          <p:nvPr/>
        </p:nvSpPr>
        <p:spPr>
          <a:xfrm>
            <a:off x="5715000" y="2871216"/>
            <a:ext cx="5806440" cy="201168"/>
          </a:xfrm>
          <a:prstGeom prst="rect">
            <a:avLst/>
          </a:prstGeom>
          <a:noFill/>
          <a:ln/>
        </p:spPr>
        <p:txBody>
          <a:bodyPr wrap="square" lIns="0" tIns="0" rIns="0" bIns="0" rtlCol="0" anchor="ctr"/>
          <a:lstStyle/>
          <a:p>
            <a:pPr indent="0" marL="0">
              <a:buNone/>
            </a:pPr>
            <a:r>
              <a:rPr lang="en-US" sz="900" b="1" dirty="0">
                <a:solidFill>
                  <a:srgbClr val="02C39A"/>
                </a:solidFill>
                <a:latin typeface="Calibri" pitchFamily="34" charset="0"/>
                <a:ea typeface="Calibri" pitchFamily="34" charset="-122"/>
                <a:cs typeface="Calibri" pitchFamily="34" charset="-120"/>
              </a:rPr>
              <a:t>loads ~800 tokens  (20 × ~40)</a:t>
            </a:r>
            <a:pPr indent="0" marL="0">
              <a:buNone/>
            </a:pPr>
            <a:r>
              <a:rPr lang="en-US" sz="900" dirty="0">
                <a:solidFill>
                  <a:srgbClr val="80999F"/>
                </a:solidFill>
                <a:latin typeface="Calibri" pitchFamily="34" charset="0"/>
                <a:ea typeface="Calibri" pitchFamily="34" charset="-122"/>
                <a:cs typeface="Calibri" pitchFamily="34" charset="-120"/>
              </a:rPr>
              <a:t>   ·   there is no larger version of this tier</a:t>
            </a:r>
            <a:endParaRPr lang="en-US" sz="900" dirty="0"/>
          </a:p>
        </p:txBody>
      </p:sp>
      <p:sp>
        <p:nvSpPr>
          <p:cNvPr id="28" name="Text 26"/>
          <p:cNvSpPr txBox="1"/>
          <p:nvPr/>
        </p:nvSpPr>
        <p:spPr>
          <a:xfrm>
            <a:off x="5715000" y="3072384"/>
            <a:ext cx="5806440" cy="347472"/>
          </a:xfrm>
          <a:prstGeom prst="rect">
            <a:avLst/>
          </a:prstGeom>
          <a:noFill/>
          <a:ln/>
        </p:spPr>
        <p:txBody>
          <a:bodyPr wrap="square" lIns="0" tIns="0" rIns="0" bIns="0" rtlCol="0" anchor="t"/>
          <a:lstStyle/>
          <a:p>
            <a:pPr indent="0" marL="0">
              <a:lnSpc>
                <a:spcPts val="1200"/>
              </a:lnSpc>
              <a:buNone/>
            </a:pPr>
            <a:r>
              <a:rPr lang="en-US" sz="950" dirty="0">
                <a:solidFill>
                  <a:srgbClr val="D6E3E5"/>
                </a:solidFill>
                <a:latin typeface="Calibri" pitchFamily="34" charset="0"/>
                <a:ea typeface="Calibri" pitchFamily="34" charset="-122"/>
                <a:cs typeface="Calibri" pitchFamily="34" charset="-120"/>
              </a:rPr>
              <a:t>The price of admission, paid every turn. It buys the agent the ability to know a skill exists without reading it.</a:t>
            </a:r>
            <a:endParaRPr lang="en-US" sz="950" dirty="0"/>
          </a:p>
        </p:txBody>
      </p:sp>
      <p:sp>
        <p:nvSpPr>
          <p:cNvPr id="29" name="Shape 27"/>
          <p:cNvSpPr/>
          <p:nvPr/>
        </p:nvSpPr>
        <p:spPr>
          <a:xfrm>
            <a:off x="5715000" y="3401568"/>
            <a:ext cx="237744" cy="237744"/>
          </a:xfrm>
          <a:prstGeom prst="ellipse">
            <a:avLst/>
          </a:prstGeom>
          <a:solidFill>
            <a:srgbClr val="00A896"/>
          </a:solidFill>
          <a:ln/>
        </p:spPr>
      </p:sp>
      <p:sp>
        <p:nvSpPr>
          <p:cNvPr id="30" name="Text 28"/>
          <p:cNvSpPr txBox="1"/>
          <p:nvPr/>
        </p:nvSpPr>
        <p:spPr>
          <a:xfrm>
            <a:off x="5715000" y="3401568"/>
            <a:ext cx="237744" cy="237744"/>
          </a:xfrm>
          <a:prstGeom prst="rect">
            <a:avLst/>
          </a:prstGeom>
          <a:noFill/>
          <a:ln/>
        </p:spPr>
        <p:txBody>
          <a:bodyPr wrap="square" lIns="0" tIns="0" rIns="0" bIns="0" rtlCol="0" anchor="ctr"/>
          <a:lstStyle/>
          <a:p>
            <a:pPr algn="ctr" indent="0" marL="0">
              <a:buNone/>
            </a:pPr>
            <a:r>
              <a:rPr lang="en-US" sz="1000" b="1" dirty="0">
                <a:solidFill>
                  <a:srgbClr val="0E1719"/>
                </a:solidFill>
                <a:latin typeface="Calibri" pitchFamily="34" charset="0"/>
                <a:ea typeface="Calibri" pitchFamily="34" charset="-122"/>
                <a:cs typeface="Calibri" pitchFamily="34" charset="-120"/>
              </a:rPr>
              <a:t>2</a:t>
            </a:r>
            <a:endParaRPr lang="en-US" sz="1000" dirty="0"/>
          </a:p>
        </p:txBody>
      </p:sp>
      <p:sp>
        <p:nvSpPr>
          <p:cNvPr id="31" name="Text 29"/>
          <p:cNvSpPr txBox="1"/>
          <p:nvPr/>
        </p:nvSpPr>
        <p:spPr>
          <a:xfrm>
            <a:off x="6035040" y="3401568"/>
            <a:ext cx="2651760" cy="237744"/>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Loaded on trigger</a:t>
            </a:r>
            <a:endParaRPr lang="en-US" sz="1250" dirty="0"/>
          </a:p>
        </p:txBody>
      </p:sp>
      <p:sp>
        <p:nvSpPr>
          <p:cNvPr id="32" name="Text 30"/>
          <p:cNvSpPr txBox="1"/>
          <p:nvPr/>
        </p:nvSpPr>
        <p:spPr>
          <a:xfrm>
            <a:off x="8686800" y="3401568"/>
            <a:ext cx="2834640" cy="237744"/>
          </a:xfrm>
          <a:prstGeom prst="rect">
            <a:avLst/>
          </a:prstGeom>
          <a:noFill/>
          <a:ln/>
        </p:spPr>
        <p:txBody>
          <a:bodyPr wrap="square" lIns="0" tIns="0" rIns="0" bIns="0" rtlCol="0" anchor="ctr"/>
          <a:lstStyle/>
          <a:p>
            <a:pPr algn="r" indent="0" marL="0">
              <a:buNone/>
            </a:pPr>
            <a:r>
              <a:rPr lang="en-US" sz="850" dirty="0">
                <a:solidFill>
                  <a:srgbClr val="80999F"/>
                </a:solidFill>
                <a:latin typeface="Courier New" pitchFamily="34" charset="0"/>
                <a:ea typeface="Courier New" pitchFamily="34" charset="-122"/>
                <a:cs typeface="Courier New" pitchFamily="34" charset="-120"/>
              </a:rPr>
              <a:t>the SKILL.md body, when matched</a:t>
            </a:r>
            <a:endParaRPr lang="en-US" sz="850" dirty="0"/>
          </a:p>
        </p:txBody>
      </p:sp>
      <p:sp>
        <p:nvSpPr>
          <p:cNvPr id="33" name="Text 31"/>
          <p:cNvSpPr txBox="1"/>
          <p:nvPr/>
        </p:nvSpPr>
        <p:spPr>
          <a:xfrm>
            <a:off x="5715000" y="3657600"/>
            <a:ext cx="5806440" cy="201168"/>
          </a:xfrm>
          <a:prstGeom prst="rect">
            <a:avLst/>
          </a:prstGeom>
          <a:noFill/>
          <a:ln/>
        </p:spPr>
        <p:txBody>
          <a:bodyPr wrap="square" lIns="0" tIns="0" rIns="0" bIns="0" rtlCol="0" anchor="ctr"/>
          <a:lstStyle/>
          <a:p>
            <a:pPr indent="0" marL="0">
              <a:buNone/>
            </a:pPr>
            <a:r>
              <a:rPr lang="en-US" sz="900" b="1" dirty="0">
                <a:solidFill>
                  <a:srgbClr val="00A896"/>
                </a:solidFill>
                <a:latin typeface="Calibri" pitchFamily="34" charset="0"/>
                <a:ea typeface="Calibri" pitchFamily="34" charset="-122"/>
                <a:cs typeface="Calibri" pitchFamily="34" charset="-120"/>
              </a:rPr>
              <a:t>loads ~3,000 tokens  (1 body)</a:t>
            </a:r>
            <a:pPr indent="0" marL="0">
              <a:buNone/>
            </a:pPr>
            <a:r>
              <a:rPr lang="en-US" sz="900" dirty="0">
                <a:solidFill>
                  <a:srgbClr val="80999F"/>
                </a:solidFill>
                <a:latin typeface="Calibri" pitchFamily="34" charset="0"/>
                <a:ea typeface="Calibri" pitchFamily="34" charset="-122"/>
                <a:cs typeface="Calibri" pitchFamily="34" charset="-120"/>
              </a:rPr>
              <a:t>   ·   all 20 bodies would be ~60,000</a:t>
            </a:r>
            <a:endParaRPr lang="en-US" sz="900" dirty="0"/>
          </a:p>
        </p:txBody>
      </p:sp>
      <p:sp>
        <p:nvSpPr>
          <p:cNvPr id="34" name="Text 32"/>
          <p:cNvSpPr txBox="1"/>
          <p:nvPr/>
        </p:nvSpPr>
        <p:spPr>
          <a:xfrm>
            <a:off x="5715000" y="3858768"/>
            <a:ext cx="5806440" cy="347472"/>
          </a:xfrm>
          <a:prstGeom prst="rect">
            <a:avLst/>
          </a:prstGeom>
          <a:noFill/>
          <a:ln/>
        </p:spPr>
        <p:txBody>
          <a:bodyPr wrap="square" lIns="0" tIns="0" rIns="0" bIns="0" rtlCol="0" anchor="t"/>
          <a:lstStyle/>
          <a:p>
            <a:pPr indent="0" marL="0">
              <a:lnSpc>
                <a:spcPts val="1200"/>
              </a:lnSpc>
              <a:buNone/>
            </a:pPr>
            <a:r>
              <a:rPr lang="en-US" sz="950" dirty="0">
                <a:solidFill>
                  <a:srgbClr val="D6E3E5"/>
                </a:solidFill>
                <a:latin typeface="Calibri" pitchFamily="34" charset="0"/>
                <a:ea typeface="Calibri" pitchFamily="34" charset="-122"/>
                <a:cs typeface="Calibri" pitchFamily="34" charset="-120"/>
              </a:rPr>
              <a:t>Automatic, before work starts: the matched body enters context, the other nineteen stay on disk.</a:t>
            </a:r>
            <a:endParaRPr lang="en-US" sz="950" dirty="0"/>
          </a:p>
        </p:txBody>
      </p:sp>
      <p:sp>
        <p:nvSpPr>
          <p:cNvPr id="35" name="Shape 33"/>
          <p:cNvSpPr/>
          <p:nvPr/>
        </p:nvSpPr>
        <p:spPr>
          <a:xfrm>
            <a:off x="5715000" y="4187952"/>
            <a:ext cx="237744" cy="237744"/>
          </a:xfrm>
          <a:prstGeom prst="ellipse">
            <a:avLst/>
          </a:prstGeom>
          <a:solidFill>
            <a:srgbClr val="3E7B76"/>
          </a:solidFill>
          <a:ln/>
        </p:spPr>
      </p:sp>
      <p:sp>
        <p:nvSpPr>
          <p:cNvPr id="36" name="Text 34"/>
          <p:cNvSpPr txBox="1"/>
          <p:nvPr/>
        </p:nvSpPr>
        <p:spPr>
          <a:xfrm>
            <a:off x="5715000" y="4187952"/>
            <a:ext cx="237744" cy="237744"/>
          </a:xfrm>
          <a:prstGeom prst="rect">
            <a:avLst/>
          </a:prstGeom>
          <a:noFill/>
          <a:ln/>
        </p:spPr>
        <p:txBody>
          <a:bodyPr wrap="square" lIns="0" tIns="0" rIns="0" bIns="0" rtlCol="0" anchor="ctr"/>
          <a:lstStyle/>
          <a:p>
            <a:pPr algn="ctr" indent="0" marL="0">
              <a:buNone/>
            </a:pPr>
            <a:r>
              <a:rPr lang="en-US" sz="1000" b="1" dirty="0">
                <a:solidFill>
                  <a:srgbClr val="0E1719"/>
                </a:solidFill>
                <a:latin typeface="Calibri" pitchFamily="34" charset="0"/>
                <a:ea typeface="Calibri" pitchFamily="34" charset="-122"/>
                <a:cs typeface="Calibri" pitchFamily="34" charset="-120"/>
              </a:rPr>
              <a:t>3</a:t>
            </a:r>
            <a:endParaRPr lang="en-US" sz="1000" dirty="0"/>
          </a:p>
        </p:txBody>
      </p:sp>
      <p:sp>
        <p:nvSpPr>
          <p:cNvPr id="37" name="Text 35"/>
          <p:cNvSpPr txBox="1"/>
          <p:nvPr/>
        </p:nvSpPr>
        <p:spPr>
          <a:xfrm>
            <a:off x="6035040" y="4187952"/>
            <a:ext cx="2651760" cy="237744"/>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Read on demand</a:t>
            </a:r>
            <a:endParaRPr lang="en-US" sz="1250" dirty="0"/>
          </a:p>
        </p:txBody>
      </p:sp>
      <p:sp>
        <p:nvSpPr>
          <p:cNvPr id="38" name="Text 36"/>
          <p:cNvSpPr txBox="1"/>
          <p:nvPr/>
        </p:nvSpPr>
        <p:spPr>
          <a:xfrm>
            <a:off x="8686800" y="4187952"/>
            <a:ext cx="2834640" cy="237744"/>
          </a:xfrm>
          <a:prstGeom prst="rect">
            <a:avLst/>
          </a:prstGeom>
          <a:noFill/>
          <a:ln/>
        </p:spPr>
        <p:txBody>
          <a:bodyPr wrap="square" lIns="0" tIns="0" rIns="0" bIns="0" rtlCol="0" anchor="ctr"/>
          <a:lstStyle/>
          <a:p>
            <a:pPr algn="r" indent="0" marL="0">
              <a:buNone/>
            </a:pPr>
            <a:r>
              <a:rPr lang="en-US" sz="850" dirty="0">
                <a:solidFill>
                  <a:srgbClr val="80999F"/>
                </a:solidFill>
                <a:latin typeface="Courier New" pitchFamily="34" charset="0"/>
                <a:ea typeface="Courier New" pitchFamily="34" charset="-122"/>
                <a:cs typeface="Courier New" pitchFamily="34" charset="-120"/>
              </a:rPr>
              <a:t>references/, scripts/, assets/</a:t>
            </a:r>
            <a:endParaRPr lang="en-US" sz="850" dirty="0"/>
          </a:p>
        </p:txBody>
      </p:sp>
      <p:sp>
        <p:nvSpPr>
          <p:cNvPr id="39" name="Text 37"/>
          <p:cNvSpPr txBox="1"/>
          <p:nvPr/>
        </p:nvSpPr>
        <p:spPr>
          <a:xfrm>
            <a:off x="5715000" y="4443984"/>
            <a:ext cx="5806440" cy="201168"/>
          </a:xfrm>
          <a:prstGeom prst="rect">
            <a:avLst/>
          </a:prstGeom>
          <a:noFill/>
          <a:ln/>
        </p:spPr>
        <p:txBody>
          <a:bodyPr wrap="square" lIns="0" tIns="0" rIns="0" bIns="0" rtlCol="0" anchor="ctr"/>
          <a:lstStyle/>
          <a:p>
            <a:pPr indent="0" marL="0">
              <a:buNone/>
            </a:pPr>
            <a:r>
              <a:rPr lang="en-US" sz="900" b="1" dirty="0">
                <a:solidFill>
                  <a:srgbClr val="3E7B76"/>
                </a:solidFill>
                <a:latin typeface="Calibri" pitchFamily="34" charset="0"/>
                <a:ea typeface="Calibri" pitchFamily="34" charset="-122"/>
                <a:cs typeface="Calibri" pitchFamily="34" charset="-120"/>
              </a:rPr>
              <a:t>loads ~1,000 tokens  (1 file)</a:t>
            </a:r>
            <a:pPr indent="0" marL="0">
              <a:buNone/>
            </a:pPr>
            <a:r>
              <a:rPr lang="en-US" sz="900" dirty="0">
                <a:solidFill>
                  <a:srgbClr val="80999F"/>
                </a:solidFill>
                <a:latin typeface="Calibri" pitchFamily="34" charset="0"/>
                <a:ea typeface="Calibri" pitchFamily="34" charset="-122"/>
                <a:cs typeface="Calibri" pitchFamily="34" charset="-120"/>
              </a:rPr>
              <a:t>   ·   all references would be ~40,000</a:t>
            </a:r>
            <a:endParaRPr lang="en-US" sz="900" dirty="0"/>
          </a:p>
        </p:txBody>
      </p:sp>
      <p:sp>
        <p:nvSpPr>
          <p:cNvPr id="40" name="Text 38"/>
          <p:cNvSpPr txBox="1"/>
          <p:nvPr/>
        </p:nvSpPr>
        <p:spPr>
          <a:xfrm>
            <a:off x="5715000" y="4645152"/>
            <a:ext cx="5806440" cy="347472"/>
          </a:xfrm>
          <a:prstGeom prst="rect">
            <a:avLst/>
          </a:prstGeom>
          <a:noFill/>
          <a:ln/>
        </p:spPr>
        <p:txBody>
          <a:bodyPr wrap="square" lIns="0" tIns="0" rIns="0" bIns="0" rtlCol="0" anchor="t"/>
          <a:lstStyle/>
          <a:p>
            <a:pPr indent="0" marL="0">
              <a:lnSpc>
                <a:spcPts val="1200"/>
              </a:lnSpc>
              <a:buNone/>
            </a:pPr>
            <a:r>
              <a:rPr lang="en-US" sz="950" dirty="0">
                <a:solidFill>
                  <a:srgbClr val="D6E3E5"/>
                </a:solidFill>
                <a:latin typeface="Calibri" pitchFamily="34" charset="0"/>
                <a:ea typeface="Calibri" pitchFamily="34" charset="-122"/>
                <a:cs typeface="Calibri" pitchFamily="34" charset="-120"/>
              </a:rPr>
              <a:t>Chosen mid-task: the body says “for rollbacks, see references/rollback.md” and the agent opens that file only if it hits that branch.</a:t>
            </a:r>
            <a:endParaRPr lang="en-US" sz="950" dirty="0"/>
          </a:p>
        </p:txBody>
      </p:sp>
      <p:sp>
        <p:nvSpPr>
          <p:cNvPr id="41" name="Text 39"/>
          <p:cNvSpPr txBox="1"/>
          <p:nvPr/>
        </p:nvSpPr>
        <p:spPr>
          <a:xfrm>
            <a:off x="5715000" y="5084064"/>
            <a:ext cx="5806440" cy="274320"/>
          </a:xfrm>
          <a:prstGeom prst="rect">
            <a:avLst/>
          </a:prstGeom>
          <a:noFill/>
          <a:ln/>
        </p:spPr>
        <p:txBody>
          <a:bodyPr wrap="square" lIns="0" tIns="0" rIns="0" bIns="0" rtlCol="0" anchor="t"/>
          <a:lstStyle/>
          <a:p>
            <a:pPr indent="0" marL="0">
              <a:buNone/>
            </a:pPr>
            <a:r>
              <a:rPr lang="en-US" sz="850" i="1" dirty="0">
                <a:solidFill>
                  <a:srgbClr val="80999F"/>
                </a:solidFill>
                <a:latin typeface="Calibri" pitchFamily="34" charset="0"/>
                <a:ea typeface="Calibri" pitchFamily="34" charset="-122"/>
                <a:cs typeface="Calibri" pitchFamily="34" charset="-120"/>
              </a:rPr>
              <a:t>Illustrative estimates for a 20-skill repo. The two bars share one scale; the three tier figures are the parts that add up to the ~4,800.</a:t>
            </a:r>
            <a:endParaRPr lang="en-US" sz="8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
    <p:bg>
      <p:bgPr>
        <a:solidFill>
          <a:srgbClr val="0A1214"/>
        </a:solidFill>
      </p:bgPr>
    </p:bg>
    <p:spTree>
      <p:nvGrpSpPr>
        <p:cNvPr id="1" name=""/>
        <p:cNvGrpSpPr/>
        <p:nvPr/>
      </p:nvGrpSpPr>
      <p:grpSpPr>
        <a:xfrm>
          <a:off x="0" y="0"/>
          <a:ext cx="0" cy="0"/>
          <a:chOff x="0" y="0"/>
          <a:chExt cx="0" cy="0"/>
        </a:xfrm>
      </p:grpSpPr>
      <p:sp>
        <p:nvSpPr>
          <p:cNvPr id="4" name="Text 2"/>
          <p:cNvSpPr txBox="1"/>
          <p:nvPr/>
        </p:nvSpPr>
        <p:spPr>
          <a:xfrm>
            <a:off x="548640" y="384048"/>
            <a:ext cx="9692640" cy="402336"/>
          </a:xfrm>
          <a:prstGeom prst="rect">
            <a:avLst/>
          </a:prstGeom>
          <a:noFill/>
          <a:ln/>
        </p:spPr>
        <p:txBody>
          <a:bodyPr wrap="square" lIns="0" tIns="0" rIns="0" bIns="0" rtlCol="0" anchor="ctr"/>
          <a:lstStyle/>
          <a:p>
            <a:pPr indent="0" marL="0">
              <a:buNone/>
            </a:pPr>
            <a:r>
              <a:rPr lang="en-US" sz="1100" b="1" spc="160" kern="0" dirty="0">
                <a:solidFill>
                  <a:srgbClr val="9AA5B8"/>
                </a:solidFill>
                <a:latin typeface="Courier New" pitchFamily="34" charset="0"/>
                <a:ea typeface="Courier New" pitchFamily="34" charset="-122"/>
                <a:cs typeface="Courier New" pitchFamily="34" charset="-120"/>
              </a:rPr>
              <a:t>SECTION THREE  ·  WHAT IS A SKILL</a:t>
            </a:r>
            <a:endParaRPr lang="en-US" sz="1100" dirty="0"/>
          </a:p>
        </p:txBody>
      </p:sp>
      <p:sp>
        <p:nvSpPr>
          <p:cNvPr id="5" name="Text 3"/>
          <p:cNvSpPr txBox="1"/>
          <p:nvPr/>
        </p:nvSpPr>
        <p:spPr>
          <a:xfrm>
            <a:off x="548640" y="859536"/>
            <a:ext cx="11094415" cy="512064"/>
          </a:xfrm>
          <a:prstGeom prst="rect">
            <a:avLst/>
          </a:prstGeom>
          <a:noFill/>
          <a:ln/>
        </p:spPr>
        <p:txBody>
          <a:bodyPr wrap="square" lIns="0" tIns="0" rIns="0" bIns="0" rtlCol="0" anchor="ctr"/>
          <a:lstStyle/>
          <a:p>
            <a:pPr indent="0" marL="0">
              <a:buNone/>
            </a:pPr>
            <a:r>
              <a:rPr lang="en-US" sz="3000" b="1" dirty="0">
                <a:solidFill>
                  <a:srgbClr val="E9ECF2"/>
                </a:solidFill>
                <a:latin typeface="Cambria" pitchFamily="34" charset="0"/>
                <a:ea typeface="Cambria" pitchFamily="34" charset="-122"/>
                <a:cs typeface="Cambria" pitchFamily="34" charset="-120"/>
              </a:rPr>
              <a:t>A folder the agent opens only when it applies</a:t>
            </a:r>
            <a:endParaRPr lang="en-US" sz="3000" dirty="0"/>
          </a:p>
        </p:txBody>
      </p:sp>
      <p:sp>
        <p:nvSpPr>
          <p:cNvPr id="6" name="Shape 4"/>
          <p:cNvSpPr/>
          <p:nvPr/>
        </p:nvSpPr>
        <p:spPr>
          <a:xfrm>
            <a:off x="548640" y="1517904"/>
            <a:ext cx="5532120" cy="3931920"/>
          </a:xfrm>
          <a:prstGeom prst="roundRect">
            <a:avLst>
              <a:gd name="adj" fmla="val 1395"/>
            </a:avLst>
          </a:prstGeom>
          <a:solidFill>
            <a:srgbClr val="1E2532"/>
          </a:solidFill>
          <a:ln/>
        </p:spPr>
      </p:sp>
      <p:sp>
        <p:nvSpPr>
          <p:cNvPr id="7" name="Text 5"/>
          <p:cNvSpPr txBox="1"/>
          <p:nvPr/>
        </p:nvSpPr>
        <p:spPr>
          <a:xfrm>
            <a:off x="804672" y="1700784"/>
            <a:ext cx="5020056" cy="219456"/>
          </a:xfrm>
          <a:prstGeom prst="rect">
            <a:avLst/>
          </a:prstGeom>
          <a:noFill/>
          <a:ln/>
        </p:spPr>
        <p:txBody>
          <a:bodyPr wrap="square" lIns="0" tIns="0" rIns="0" bIns="0" rtlCol="0" anchor="t"/>
          <a:lstStyle/>
          <a:p>
            <a:pPr indent="0" marL="0">
              <a:buNone/>
            </a:pPr>
            <a:r>
              <a:rPr lang="en-US" sz="1000" b="1" spc="120" kern="0" dirty="0">
                <a:solidFill>
                  <a:srgbClr val="2AA88B"/>
                </a:solidFill>
                <a:latin typeface="Courier New" pitchFamily="34" charset="0"/>
                <a:ea typeface="Courier New" pitchFamily="34" charset="-122"/>
                <a:cs typeface="Courier New" pitchFamily="34" charset="-120"/>
              </a:rPr>
              <a:t>ANATOMY: A DIRECTORY ON DISK</a:t>
            </a:r>
            <a:endParaRPr lang="en-US" sz="1000" dirty="0"/>
          </a:p>
        </p:txBody>
      </p:sp>
      <p:sp>
        <p:nvSpPr>
          <p:cNvPr id="8" name="Text 6"/>
          <p:cNvSpPr txBox="1"/>
          <p:nvPr/>
        </p:nvSpPr>
        <p:spPr>
          <a:xfrm>
            <a:off x="804672" y="2029968"/>
            <a:ext cx="5074920" cy="1143000"/>
          </a:xfrm>
          <a:prstGeom prst="rect">
            <a:avLst/>
          </a:prstGeom>
          <a:noFill/>
          <a:ln/>
        </p:spPr>
        <p:txBody>
          <a:bodyPr wrap="square" lIns="0" tIns="0" rIns="0" bIns="0" rtlCol="0" anchor="t"/>
          <a:lstStyle/>
          <a:p>
            <a:pPr indent="0" marL="0">
              <a:lnSpc>
                <a:spcPts val="1350"/>
              </a:lnSpc>
              <a:buNone/>
            </a:pPr>
            <a:r>
              <a:rPr lang="en-US" sz="1000" b="1" dirty="0">
                <a:solidFill>
                  <a:srgbClr val="2AA88B"/>
                </a:solidFill>
                <a:latin typeface="Courier New" pitchFamily="34" charset="0"/>
                <a:ea typeface="Courier New" pitchFamily="34" charset="-122"/>
                <a:cs typeface="Courier New" pitchFamily="34" charset="-120"/>
              </a:rPr>
              <a:t>run-tests/</a:t>
            </a:r>
            <a:endParaRPr lang="en-US" sz="1000" dirty="0"/>
          </a:p>
          <a:p>
            <a:pPr indent="0" marL="0">
              <a:lnSpc>
                <a:spcPts val="1350"/>
              </a:lnSpc>
              <a:buNone/>
            </a:pPr>
            <a:r>
              <a:rPr lang="en-US" sz="1000" b="1" dirty="0">
                <a:solidFill>
                  <a:srgbClr val="E9ECF2"/>
                </a:solidFill>
                <a:latin typeface="Courier New" pitchFamily="34" charset="0"/>
                <a:ea typeface="Courier New" pitchFamily="34" charset="-122"/>
                <a:cs typeface="Courier New" pitchFamily="34" charset="-120"/>
              </a:rPr>
              <a:t>    SKILL.md</a:t>
            </a:r>
            <a:pPr indent="0" marL="0">
              <a:lnSpc>
                <a:spcPts val="1350"/>
              </a:lnSpc>
              <a:buNone/>
            </a:pPr>
            <a:r>
              <a:rPr lang="en-US" sz="1000" dirty="0">
                <a:solidFill>
                  <a:srgbClr val="9AA5B8"/>
                </a:solidFill>
                <a:latin typeface="Courier New" pitchFamily="34" charset="0"/>
                <a:ea typeface="Courier New" pitchFamily="34" charset="-122"/>
                <a:cs typeface="Courier New" pitchFamily="34" charset="-120"/>
              </a:rPr>
              <a:t>              the only required file</a:t>
            </a:r>
            <a:endParaRPr lang="en-US" sz="1000" dirty="0"/>
          </a:p>
          <a:p>
            <a:pPr indent="0" marL="0">
              <a:lnSpc>
                <a:spcPts val="1350"/>
              </a:lnSpc>
              <a:buNone/>
            </a:pPr>
            <a:r>
              <a:rPr lang="en-US" sz="1000" dirty="0">
                <a:solidFill>
                  <a:srgbClr val="E9ECF2"/>
                </a:solidFill>
                <a:latin typeface="Courier New" pitchFamily="34" charset="0"/>
                <a:ea typeface="Courier New" pitchFamily="34" charset="-122"/>
                <a:cs typeface="Courier New" pitchFamily="34" charset="-120"/>
              </a:rPr>
              <a:t>    FIXTURES.md</a:t>
            </a:r>
            <a:pPr indent="0" marL="0">
              <a:lnSpc>
                <a:spcPts val="1350"/>
              </a:lnSpc>
              <a:buNone/>
            </a:pPr>
            <a:r>
              <a:rPr lang="en-US" sz="1000" dirty="0">
                <a:solidFill>
                  <a:srgbClr val="9AA5B8"/>
                </a:solidFill>
                <a:latin typeface="Courier New" pitchFamily="34" charset="0"/>
                <a:ea typeface="Courier New" pitchFamily="34" charset="-122"/>
                <a:cs typeface="Courier New" pitchFamily="34" charset="-120"/>
              </a:rPr>
              <a:t>         read on demand</a:t>
            </a:r>
            <a:endParaRPr lang="en-US" sz="1000" dirty="0"/>
          </a:p>
          <a:p>
            <a:pPr indent="0" marL="0">
              <a:lnSpc>
                <a:spcPts val="1350"/>
              </a:lnSpc>
              <a:buNone/>
            </a:pPr>
            <a:r>
              <a:rPr lang="en-US" sz="1000" dirty="0">
                <a:solidFill>
                  <a:srgbClr val="E9ECF2"/>
                </a:solidFill>
                <a:latin typeface="Courier New" pitchFamily="34" charset="0"/>
                <a:ea typeface="Courier New" pitchFamily="34" charset="-122"/>
                <a:cs typeface="Courier New" pitchFamily="34" charset="-120"/>
              </a:rPr>
              <a:t>    REFERENCE.md</a:t>
            </a:r>
            <a:endParaRPr lang="en-US" sz="1000" dirty="0"/>
          </a:p>
          <a:p>
            <a:pPr indent="0" marL="0">
              <a:lnSpc>
                <a:spcPts val="1350"/>
              </a:lnSpc>
              <a:buNone/>
            </a:pPr>
            <a:r>
              <a:rPr lang="en-US" sz="1000" dirty="0">
                <a:solidFill>
                  <a:srgbClr val="E9ECF2"/>
                </a:solidFill>
                <a:latin typeface="Courier New" pitchFamily="34" charset="0"/>
                <a:ea typeface="Courier New" pitchFamily="34" charset="-122"/>
                <a:cs typeface="Courier New" pitchFamily="34" charset="-120"/>
              </a:rPr>
              <a:t>    scripts/run_suite.py</a:t>
            </a:r>
            <a:pPr indent="0" marL="0">
              <a:lnSpc>
                <a:spcPts val="1350"/>
              </a:lnSpc>
              <a:buNone/>
            </a:pPr>
            <a:r>
              <a:rPr lang="en-US" sz="1000" dirty="0">
                <a:solidFill>
                  <a:srgbClr val="9AA5B8"/>
                </a:solidFill>
                <a:latin typeface="Courier New" pitchFamily="34" charset="0"/>
                <a:ea typeface="Courier New" pitchFamily="34" charset="-122"/>
                <a:cs typeface="Courier New" pitchFamily="34" charset="-120"/>
              </a:rPr>
              <a:t>   runs, never read</a:t>
            </a:r>
            <a:endParaRPr lang="en-US" sz="1000" dirty="0"/>
          </a:p>
          <a:p>
            <a:pPr indent="0" marL="0">
              <a:lnSpc>
                <a:spcPts val="1350"/>
              </a:lnSpc>
              <a:buNone/>
            </a:pPr>
            <a:r>
              <a:rPr lang="en-US" sz="1000" dirty="0">
                <a:solidFill>
                  <a:srgbClr val="E9ECF2"/>
                </a:solidFill>
                <a:latin typeface="Courier New" pitchFamily="34" charset="0"/>
                <a:ea typeface="Courier New" pitchFamily="34" charset="-122"/>
                <a:cs typeface="Courier New" pitchFamily="34" charset="-120"/>
              </a:rPr>
              <a:t>    templates/test_case.py</a:t>
            </a:r>
            <a:endParaRPr lang="en-US" sz="1000" dirty="0"/>
          </a:p>
        </p:txBody>
      </p:sp>
      <p:sp>
        <p:nvSpPr>
          <p:cNvPr id="9" name="Shape 7"/>
          <p:cNvSpPr/>
          <p:nvPr/>
        </p:nvSpPr>
        <p:spPr>
          <a:xfrm>
            <a:off x="804672" y="3255264"/>
            <a:ext cx="5020056" cy="1234440"/>
          </a:xfrm>
          <a:prstGeom prst="roundRect">
            <a:avLst>
              <a:gd name="adj" fmla="val 4444"/>
            </a:avLst>
          </a:prstGeom>
          <a:solidFill>
            <a:srgbClr val="12161F"/>
          </a:solidFill>
          <a:ln/>
        </p:spPr>
      </p:sp>
      <p:sp>
        <p:nvSpPr>
          <p:cNvPr id="10" name="Text 8"/>
          <p:cNvSpPr txBox="1"/>
          <p:nvPr/>
        </p:nvSpPr>
        <p:spPr>
          <a:xfrm>
            <a:off x="969264" y="3364992"/>
            <a:ext cx="4709160" cy="1051560"/>
          </a:xfrm>
          <a:prstGeom prst="rect">
            <a:avLst/>
          </a:prstGeom>
          <a:noFill/>
          <a:ln/>
        </p:spPr>
        <p:txBody>
          <a:bodyPr wrap="square" lIns="0" tIns="0" rIns="0" bIns="0" rtlCol="0" anchor="t"/>
          <a:lstStyle/>
          <a:p>
            <a:pPr indent="0" marL="0">
              <a:lnSpc>
                <a:spcPts val="1300"/>
              </a:lnSpc>
              <a:buNone/>
            </a:pPr>
            <a:r>
              <a:rPr lang="en-US" sz="950" dirty="0">
                <a:solidFill>
                  <a:srgbClr val="9AA5B8"/>
                </a:solidFill>
                <a:latin typeface="Courier New" pitchFamily="34" charset="0"/>
                <a:ea typeface="Courier New" pitchFamily="34" charset="-122"/>
                <a:cs typeface="Courier New" pitchFamily="34" charset="-120"/>
              </a:rPr>
              <a:t>---
</a:t>
            </a:r>
            <a:pPr indent="0" marL="0">
              <a:lnSpc>
                <a:spcPts val="1300"/>
              </a:lnSpc>
              <a:buNone/>
            </a:pPr>
            <a:r>
              <a:rPr lang="en-US" sz="950" dirty="0">
                <a:solidFill>
                  <a:srgbClr val="9AA5B8"/>
                </a:solidFill>
                <a:latin typeface="Courier New" pitchFamily="34" charset="0"/>
                <a:ea typeface="Courier New" pitchFamily="34" charset="-122"/>
                <a:cs typeface="Courier New" pitchFamily="34" charset="-120"/>
              </a:rPr>
              <a:t>name: </a:t>
            </a:r>
            <a:pPr indent="0" marL="0">
              <a:lnSpc>
                <a:spcPts val="1300"/>
              </a:lnSpc>
              <a:buNone/>
            </a:pPr>
            <a:r>
              <a:rPr lang="en-US" sz="950" dirty="0">
                <a:solidFill>
                  <a:srgbClr val="C7F0E2"/>
                </a:solidFill>
                <a:latin typeface="Courier New" pitchFamily="34" charset="0"/>
                <a:ea typeface="Courier New" pitchFamily="34" charset="-122"/>
                <a:cs typeface="Courier New" pitchFamily="34" charset="-120"/>
              </a:rPr>
              <a:t>run-tests
</a:t>
            </a:r>
            <a:pPr indent="0" marL="0">
              <a:lnSpc>
                <a:spcPts val="1300"/>
              </a:lnSpc>
              <a:buNone/>
            </a:pPr>
            <a:r>
              <a:rPr lang="en-US" sz="950" dirty="0">
                <a:solidFill>
                  <a:srgbClr val="9AA5B8"/>
                </a:solidFill>
                <a:latin typeface="Courier New" pitchFamily="34" charset="0"/>
                <a:ea typeface="Courier New" pitchFamily="34" charset="-122"/>
                <a:cs typeface="Courier New" pitchFamily="34" charset="-120"/>
              </a:rPr>
              <a:t>description: </a:t>
            </a:r>
            <a:pPr indent="0" marL="0">
              <a:lnSpc>
                <a:spcPts val="1300"/>
              </a:lnSpc>
              <a:buNone/>
            </a:pPr>
            <a:r>
              <a:rPr lang="en-US" sz="950" dirty="0">
                <a:solidFill>
                  <a:srgbClr val="C7F0E2"/>
                </a:solidFill>
                <a:latin typeface="Courier New" pitchFamily="34" charset="0"/>
                <a:ea typeface="Courier New" pitchFamily="34" charset="-122"/>
                <a:cs typeface="Courier New" pitchFamily="34" charset="-120"/>
              </a:rPr>
              <a:t>Runs this repo's suite the way CI does.
  Use when tests, coverage or a failing
  build are mentioned.
</a:t>
            </a:r>
            <a:pPr indent="0" marL="0">
              <a:lnSpc>
                <a:spcPts val="1300"/>
              </a:lnSpc>
              <a:buNone/>
            </a:pPr>
            <a:r>
              <a:rPr lang="en-US" sz="950" dirty="0">
                <a:solidFill>
                  <a:srgbClr val="9AA5B8"/>
                </a:solidFill>
                <a:latin typeface="Courier New" pitchFamily="34" charset="0"/>
                <a:ea typeface="Courier New" pitchFamily="34" charset="-122"/>
                <a:cs typeface="Courier New" pitchFamily="34" charset="-120"/>
              </a:rPr>
              <a:t>---</a:t>
            </a:r>
            <a:endParaRPr lang="en-US" sz="950" dirty="0"/>
          </a:p>
        </p:txBody>
      </p:sp>
      <p:sp>
        <p:nvSpPr>
          <p:cNvPr id="11" name="Text 9"/>
          <p:cNvSpPr txBox="1"/>
          <p:nvPr/>
        </p:nvSpPr>
        <p:spPr>
          <a:xfrm>
            <a:off x="804672" y="4590288"/>
            <a:ext cx="5020056" cy="749808"/>
          </a:xfrm>
          <a:prstGeom prst="rect">
            <a:avLst/>
          </a:prstGeom>
          <a:noFill/>
          <a:ln/>
        </p:spPr>
        <p:txBody>
          <a:bodyPr wrap="square" lIns="0" tIns="0" rIns="0" bIns="0" rtlCol="0" anchor="t"/>
          <a:lstStyle/>
          <a:p>
            <a:pPr indent="0" marL="0">
              <a:lnSpc>
                <a:spcPts val="1400"/>
              </a:lnSpc>
              <a:buNone/>
            </a:pPr>
            <a:r>
              <a:rPr lang="en-US" sz="1100" b="1" dirty="0">
                <a:solidFill>
                  <a:srgbClr val="E9ECF2"/>
                </a:solidFill>
                <a:latin typeface="Calibri" pitchFamily="34" charset="0"/>
                <a:ea typeface="Calibri" pitchFamily="34" charset="-122"/>
                <a:cs typeface="Calibri" pitchFamily="34" charset="-120"/>
              </a:rPr>
              <a:t>The frontmatter is how the agent finds it. </a:t>
            </a:r>
            <a:pPr indent="0" marL="0">
              <a:lnSpc>
                <a:spcPts val="1400"/>
              </a:lnSpc>
              <a:buNone/>
            </a:pPr>
            <a:r>
              <a:rPr lang="en-US" sz="1100" dirty="0">
                <a:solidFill>
                  <a:srgbClr val="E9ECF2"/>
                </a:solidFill>
                <a:latin typeface="Calibri" pitchFamily="34" charset="0"/>
                <a:ea typeface="Calibri" pitchFamily="34" charset="-122"/>
                <a:cs typeface="Calibri" pitchFamily="34" charset="-120"/>
              </a:rPr>
              <a:t>Below it, plain Markdown: the procedure, in the order you would explain it.</a:t>
            </a:r>
            <a:endParaRPr lang="en-US" sz="1100" dirty="0"/>
          </a:p>
        </p:txBody>
      </p:sp>
      <p:sp>
        <p:nvSpPr>
          <p:cNvPr id="12" name="Shape 10"/>
          <p:cNvSpPr/>
          <p:nvPr/>
        </p:nvSpPr>
        <p:spPr>
          <a:xfrm>
            <a:off x="6291072" y="1517904"/>
            <a:ext cx="5349240" cy="3931920"/>
          </a:xfrm>
          <a:prstGeom prst="roundRect">
            <a:avLst>
              <a:gd name="adj" fmla="val 1395"/>
            </a:avLst>
          </a:prstGeom>
          <a:solidFill>
            <a:srgbClr val="1E2532"/>
          </a:solidFill>
          <a:ln/>
        </p:spPr>
      </p:sp>
      <p:sp>
        <p:nvSpPr>
          <p:cNvPr id="13" name="Text 11"/>
          <p:cNvSpPr txBox="1"/>
          <p:nvPr/>
        </p:nvSpPr>
        <p:spPr>
          <a:xfrm>
            <a:off x="6547104" y="1700784"/>
            <a:ext cx="4837176" cy="219456"/>
          </a:xfrm>
          <a:prstGeom prst="rect">
            <a:avLst/>
          </a:prstGeom>
          <a:noFill/>
          <a:ln/>
        </p:spPr>
        <p:txBody>
          <a:bodyPr wrap="square" lIns="0" tIns="0" rIns="0" bIns="0" rtlCol="0" anchor="t"/>
          <a:lstStyle/>
          <a:p>
            <a:pPr indent="0" marL="0">
              <a:buNone/>
            </a:pPr>
            <a:r>
              <a:rPr lang="en-US" sz="1000" b="1" spc="120" kern="0" dirty="0">
                <a:solidFill>
                  <a:srgbClr val="2AA88B"/>
                </a:solidFill>
                <a:latin typeface="Courier New" pitchFamily="34" charset="0"/>
                <a:ea typeface="Courier New" pitchFamily="34" charset="-122"/>
                <a:cs typeface="Courier New" pitchFamily="34" charset="-120"/>
              </a:rPr>
              <a:t>HOW IT LOADS: THREE LEVELS</a:t>
            </a:r>
            <a:endParaRPr lang="en-US" sz="1000" dirty="0"/>
          </a:p>
        </p:txBody>
      </p:sp>
      <p:sp>
        <p:nvSpPr>
          <p:cNvPr id="14" name="Shape 12"/>
          <p:cNvSpPr/>
          <p:nvPr/>
        </p:nvSpPr>
        <p:spPr>
          <a:xfrm>
            <a:off x="6547104" y="2029968"/>
            <a:ext cx="4837176" cy="960120"/>
          </a:xfrm>
          <a:prstGeom prst="roundRect">
            <a:avLst>
              <a:gd name="adj" fmla="val 5714"/>
            </a:avLst>
          </a:prstGeom>
          <a:solidFill>
            <a:srgbClr val="273040"/>
          </a:solidFill>
          <a:ln/>
        </p:spPr>
      </p:sp>
      <p:sp>
        <p:nvSpPr>
          <p:cNvPr id="15" name="Shape 13"/>
          <p:cNvSpPr/>
          <p:nvPr/>
        </p:nvSpPr>
        <p:spPr>
          <a:xfrm>
            <a:off x="6711696" y="2176272"/>
            <a:ext cx="274320" cy="274320"/>
          </a:xfrm>
          <a:prstGeom prst="roundRect">
            <a:avLst>
              <a:gd name="adj" fmla="val 23333"/>
            </a:avLst>
          </a:prstGeom>
          <a:solidFill>
            <a:srgbClr val="2AA88B"/>
          </a:solidFill>
          <a:ln/>
        </p:spPr>
      </p:sp>
      <p:sp>
        <p:nvSpPr>
          <p:cNvPr id="16" name="Text 14"/>
          <p:cNvSpPr txBox="1"/>
          <p:nvPr/>
        </p:nvSpPr>
        <p:spPr>
          <a:xfrm>
            <a:off x="6711696" y="2176272"/>
            <a:ext cx="274320" cy="274320"/>
          </a:xfrm>
          <a:prstGeom prst="rect">
            <a:avLst/>
          </a:prstGeom>
          <a:noFill/>
          <a:ln/>
        </p:spPr>
        <p:txBody>
          <a:bodyPr wrap="square" lIns="0" tIns="0" rIns="0" bIns="0" rtlCol="0" anchor="ctr"/>
          <a:lstStyle/>
          <a:p>
            <a:pPr algn="ctr" indent="0" marL="0">
              <a:buNone/>
            </a:pPr>
            <a:r>
              <a:rPr lang="en-US" sz="1100" b="1" dirty="0">
                <a:solidFill>
                  <a:srgbClr val="12161F"/>
                </a:solidFill>
                <a:latin typeface="Courier New" pitchFamily="34" charset="0"/>
                <a:ea typeface="Courier New" pitchFamily="34" charset="-122"/>
                <a:cs typeface="Courier New" pitchFamily="34" charset="-120"/>
              </a:rPr>
              <a:t>1</a:t>
            </a:r>
            <a:endParaRPr lang="en-US" sz="1100" dirty="0"/>
          </a:p>
        </p:txBody>
      </p:sp>
      <p:sp>
        <p:nvSpPr>
          <p:cNvPr id="17" name="Text 15"/>
          <p:cNvSpPr txBox="1"/>
          <p:nvPr/>
        </p:nvSpPr>
        <p:spPr>
          <a:xfrm>
            <a:off x="7059168" y="2176272"/>
            <a:ext cx="2103120" cy="274320"/>
          </a:xfrm>
          <a:prstGeom prst="rect">
            <a:avLst/>
          </a:prstGeom>
          <a:noFill/>
          <a:ln/>
        </p:spPr>
        <p:txBody>
          <a:bodyPr wrap="square" lIns="0" tIns="0" rIns="0" bIns="0" rtlCol="0" anchor="ctr"/>
          <a:lstStyle/>
          <a:p>
            <a:pPr indent="0" marL="0">
              <a:buNone/>
            </a:pPr>
            <a:r>
              <a:rPr lang="en-US" sz="1100" b="1" spc="90" kern="0" dirty="0">
                <a:solidFill>
                  <a:srgbClr val="E9ECF2"/>
                </a:solidFill>
                <a:latin typeface="Courier New" pitchFamily="34" charset="0"/>
                <a:ea typeface="Courier New" pitchFamily="34" charset="-122"/>
                <a:cs typeface="Courier New" pitchFamily="34" charset="-120"/>
              </a:rPr>
              <a:t>METADATA</a:t>
            </a:r>
            <a:endParaRPr lang="en-US" sz="1100" dirty="0"/>
          </a:p>
        </p:txBody>
      </p:sp>
      <p:sp>
        <p:nvSpPr>
          <p:cNvPr id="18" name="Text 16"/>
          <p:cNvSpPr txBox="1"/>
          <p:nvPr/>
        </p:nvSpPr>
        <p:spPr>
          <a:xfrm>
            <a:off x="8622792" y="2176272"/>
            <a:ext cx="1280160" cy="274320"/>
          </a:xfrm>
          <a:prstGeom prst="rect">
            <a:avLst/>
          </a:prstGeom>
          <a:noFill/>
          <a:ln/>
        </p:spPr>
        <p:txBody>
          <a:bodyPr wrap="square" lIns="0" tIns="0" rIns="0" bIns="0" rtlCol="0" anchor="ctr"/>
          <a:lstStyle/>
          <a:p>
            <a:pPr algn="r" indent="0" marL="0">
              <a:buNone/>
            </a:pPr>
            <a:r>
              <a:rPr lang="en-US" sz="1000" i="1" dirty="0">
                <a:solidFill>
                  <a:srgbClr val="9AA5B8"/>
                </a:solidFill>
                <a:latin typeface="Calibri" pitchFamily="34" charset="0"/>
                <a:ea typeface="Calibri" pitchFamily="34" charset="-122"/>
                <a:cs typeface="Calibri" pitchFamily="34" charset="-120"/>
              </a:rPr>
              <a:t>always on</a:t>
            </a:r>
            <a:endParaRPr lang="en-US" sz="1000" dirty="0"/>
          </a:p>
        </p:txBody>
      </p:sp>
      <p:sp>
        <p:nvSpPr>
          <p:cNvPr id="19" name="Shape 17"/>
          <p:cNvSpPr/>
          <p:nvPr/>
        </p:nvSpPr>
        <p:spPr>
          <a:xfrm>
            <a:off x="10158984" y="2185416"/>
            <a:ext cx="1225296" cy="256032"/>
          </a:xfrm>
          <a:prstGeom prst="roundRect">
            <a:avLst>
              <a:gd name="adj" fmla="val 21429"/>
            </a:avLst>
          </a:prstGeom>
          <a:solidFill>
            <a:srgbClr val="2AA88B"/>
          </a:solidFill>
          <a:ln/>
        </p:spPr>
      </p:sp>
      <p:sp>
        <p:nvSpPr>
          <p:cNvPr id="20" name="Text 18"/>
          <p:cNvSpPr txBox="1"/>
          <p:nvPr/>
        </p:nvSpPr>
        <p:spPr>
          <a:xfrm>
            <a:off x="10158984" y="2185416"/>
            <a:ext cx="1225296" cy="256032"/>
          </a:xfrm>
          <a:prstGeom prst="rect">
            <a:avLst/>
          </a:prstGeom>
          <a:noFill/>
          <a:ln/>
        </p:spPr>
        <p:txBody>
          <a:bodyPr wrap="square" lIns="0" tIns="0" rIns="0" bIns="0" rtlCol="0" anchor="ctr"/>
          <a:lstStyle/>
          <a:p>
            <a:pPr algn="ctr" indent="0" marL="0">
              <a:buNone/>
            </a:pPr>
            <a:r>
              <a:rPr lang="en-US" sz="850" b="1" dirty="0">
                <a:solidFill>
                  <a:srgbClr val="12161F"/>
                </a:solidFill>
                <a:latin typeface="Courier New" pitchFamily="34" charset="0"/>
                <a:ea typeface="Courier New" pitchFamily="34" charset="-122"/>
                <a:cs typeface="Courier New" pitchFamily="34" charset="-120"/>
              </a:rPr>
              <a:t>~100 tokens</a:t>
            </a:r>
            <a:endParaRPr lang="en-US" sz="850" dirty="0"/>
          </a:p>
        </p:txBody>
      </p:sp>
      <p:sp>
        <p:nvSpPr>
          <p:cNvPr id="21" name="Text 19"/>
          <p:cNvSpPr txBox="1"/>
          <p:nvPr/>
        </p:nvSpPr>
        <p:spPr>
          <a:xfrm>
            <a:off x="6711696" y="2505456"/>
            <a:ext cx="4507992" cy="420624"/>
          </a:xfrm>
          <a:prstGeom prst="rect">
            <a:avLst/>
          </a:prstGeom>
          <a:noFill/>
          <a:ln/>
        </p:spPr>
        <p:txBody>
          <a:bodyPr wrap="square" lIns="0" tIns="0" rIns="0" bIns="0" rtlCol="0" anchor="t"/>
          <a:lstStyle/>
          <a:p>
            <a:pPr indent="0" marL="0">
              <a:lnSpc>
                <a:spcPts val="1250"/>
              </a:lnSpc>
              <a:buNone/>
            </a:pPr>
            <a:r>
              <a:rPr lang="en-US" sz="1000" dirty="0">
                <a:solidFill>
                  <a:srgbClr val="E9ECF2"/>
                </a:solidFill>
                <a:latin typeface="Calibri" pitchFamily="34" charset="0"/>
                <a:ea typeface="Calibri" pitchFamily="34" charset="-122"/>
                <a:cs typeface="Calibri" pitchFamily="34" charset="-120"/>
              </a:rPr>
              <a:t>In the system prompt from the start. Claude matches your request against the description. Nothing else is visible.</a:t>
            </a:r>
            <a:endParaRPr lang="en-US" sz="1000" dirty="0"/>
          </a:p>
        </p:txBody>
      </p:sp>
      <p:sp>
        <p:nvSpPr>
          <p:cNvPr id="22" name="Shape 20"/>
          <p:cNvSpPr/>
          <p:nvPr/>
        </p:nvSpPr>
        <p:spPr>
          <a:xfrm>
            <a:off x="6547104" y="3072384"/>
            <a:ext cx="4837176" cy="960120"/>
          </a:xfrm>
          <a:prstGeom prst="roundRect">
            <a:avLst>
              <a:gd name="adj" fmla="val 5714"/>
            </a:avLst>
          </a:prstGeom>
          <a:solidFill>
            <a:srgbClr val="273040"/>
          </a:solidFill>
          <a:ln/>
        </p:spPr>
      </p:sp>
      <p:sp>
        <p:nvSpPr>
          <p:cNvPr id="23" name="Shape 21"/>
          <p:cNvSpPr/>
          <p:nvPr/>
        </p:nvSpPr>
        <p:spPr>
          <a:xfrm>
            <a:off x="6711696" y="3218688"/>
            <a:ext cx="274320" cy="274320"/>
          </a:xfrm>
          <a:prstGeom prst="roundRect">
            <a:avLst>
              <a:gd name="adj" fmla="val 23333"/>
            </a:avLst>
          </a:prstGeom>
          <a:solidFill>
            <a:srgbClr val="E08A1E"/>
          </a:solidFill>
          <a:ln/>
        </p:spPr>
      </p:sp>
      <p:sp>
        <p:nvSpPr>
          <p:cNvPr id="24" name="Text 22"/>
          <p:cNvSpPr txBox="1"/>
          <p:nvPr/>
        </p:nvSpPr>
        <p:spPr>
          <a:xfrm>
            <a:off x="6711696" y="3218688"/>
            <a:ext cx="274320" cy="274320"/>
          </a:xfrm>
          <a:prstGeom prst="rect">
            <a:avLst/>
          </a:prstGeom>
          <a:noFill/>
          <a:ln/>
        </p:spPr>
        <p:txBody>
          <a:bodyPr wrap="square" lIns="0" tIns="0" rIns="0" bIns="0" rtlCol="0" anchor="ctr"/>
          <a:lstStyle/>
          <a:p>
            <a:pPr algn="ctr" indent="0" marL="0">
              <a:buNone/>
            </a:pPr>
            <a:r>
              <a:rPr lang="en-US" sz="1100" b="1" dirty="0">
                <a:solidFill>
                  <a:srgbClr val="12161F"/>
                </a:solidFill>
                <a:latin typeface="Courier New" pitchFamily="34" charset="0"/>
                <a:ea typeface="Courier New" pitchFamily="34" charset="-122"/>
                <a:cs typeface="Courier New" pitchFamily="34" charset="-120"/>
              </a:rPr>
              <a:t>2</a:t>
            </a:r>
            <a:endParaRPr lang="en-US" sz="1100" dirty="0"/>
          </a:p>
        </p:txBody>
      </p:sp>
      <p:sp>
        <p:nvSpPr>
          <p:cNvPr id="25" name="Text 23"/>
          <p:cNvSpPr txBox="1"/>
          <p:nvPr/>
        </p:nvSpPr>
        <p:spPr>
          <a:xfrm>
            <a:off x="7059168" y="3218688"/>
            <a:ext cx="2103120" cy="274320"/>
          </a:xfrm>
          <a:prstGeom prst="rect">
            <a:avLst/>
          </a:prstGeom>
          <a:noFill/>
          <a:ln/>
        </p:spPr>
        <p:txBody>
          <a:bodyPr wrap="square" lIns="0" tIns="0" rIns="0" bIns="0" rtlCol="0" anchor="ctr"/>
          <a:lstStyle/>
          <a:p>
            <a:pPr indent="0" marL="0">
              <a:buNone/>
            </a:pPr>
            <a:r>
              <a:rPr lang="en-US" sz="1100" b="1" spc="90" kern="0" dirty="0">
                <a:solidFill>
                  <a:srgbClr val="E9ECF2"/>
                </a:solidFill>
                <a:latin typeface="Courier New" pitchFamily="34" charset="0"/>
                <a:ea typeface="Courier New" pitchFamily="34" charset="-122"/>
                <a:cs typeface="Courier New" pitchFamily="34" charset="-120"/>
              </a:rPr>
              <a:t>SKILL.md BODY</a:t>
            </a:r>
            <a:endParaRPr lang="en-US" sz="1100" dirty="0"/>
          </a:p>
        </p:txBody>
      </p:sp>
      <p:sp>
        <p:nvSpPr>
          <p:cNvPr id="26" name="Text 24"/>
          <p:cNvSpPr txBox="1"/>
          <p:nvPr/>
        </p:nvSpPr>
        <p:spPr>
          <a:xfrm>
            <a:off x="8622792" y="3218688"/>
            <a:ext cx="1280160" cy="274320"/>
          </a:xfrm>
          <a:prstGeom prst="rect">
            <a:avLst/>
          </a:prstGeom>
          <a:noFill/>
          <a:ln/>
        </p:spPr>
        <p:txBody>
          <a:bodyPr wrap="square" lIns="0" tIns="0" rIns="0" bIns="0" rtlCol="0" anchor="ctr"/>
          <a:lstStyle/>
          <a:p>
            <a:pPr algn="r" indent="0" marL="0">
              <a:buNone/>
            </a:pPr>
            <a:r>
              <a:rPr lang="en-US" sz="1000" i="1" dirty="0">
                <a:solidFill>
                  <a:srgbClr val="9AA5B8"/>
                </a:solidFill>
                <a:latin typeface="Calibri" pitchFamily="34" charset="0"/>
                <a:ea typeface="Calibri" pitchFamily="34" charset="-122"/>
                <a:cs typeface="Calibri" pitchFamily="34" charset="-120"/>
              </a:rPr>
              <a:t>on match</a:t>
            </a:r>
            <a:endParaRPr lang="en-US" sz="1000" dirty="0"/>
          </a:p>
        </p:txBody>
      </p:sp>
      <p:sp>
        <p:nvSpPr>
          <p:cNvPr id="27" name="Shape 25"/>
          <p:cNvSpPr/>
          <p:nvPr/>
        </p:nvSpPr>
        <p:spPr>
          <a:xfrm>
            <a:off x="10158984" y="3227832"/>
            <a:ext cx="1225296" cy="256032"/>
          </a:xfrm>
          <a:prstGeom prst="roundRect">
            <a:avLst>
              <a:gd name="adj" fmla="val 21429"/>
            </a:avLst>
          </a:prstGeom>
          <a:solidFill>
            <a:srgbClr val="E08A1E"/>
          </a:solidFill>
          <a:ln/>
        </p:spPr>
      </p:sp>
      <p:sp>
        <p:nvSpPr>
          <p:cNvPr id="28" name="Text 26"/>
          <p:cNvSpPr txBox="1"/>
          <p:nvPr/>
        </p:nvSpPr>
        <p:spPr>
          <a:xfrm>
            <a:off x="10158984" y="3227832"/>
            <a:ext cx="1225296" cy="256032"/>
          </a:xfrm>
          <a:prstGeom prst="rect">
            <a:avLst/>
          </a:prstGeom>
          <a:noFill/>
          <a:ln/>
        </p:spPr>
        <p:txBody>
          <a:bodyPr wrap="square" lIns="0" tIns="0" rIns="0" bIns="0" rtlCol="0" anchor="ctr"/>
          <a:lstStyle/>
          <a:p>
            <a:pPr algn="ctr" indent="0" marL="0">
              <a:buNone/>
            </a:pPr>
            <a:r>
              <a:rPr lang="en-US" sz="850" b="1" dirty="0">
                <a:solidFill>
                  <a:srgbClr val="12161F"/>
                </a:solidFill>
                <a:latin typeface="Courier New" pitchFamily="34" charset="0"/>
                <a:ea typeface="Courier New" pitchFamily="34" charset="-122"/>
                <a:cs typeface="Courier New" pitchFamily="34" charset="-120"/>
              </a:rPr>
              <a:t>under 5k</a:t>
            </a:r>
            <a:endParaRPr lang="en-US" sz="850" dirty="0"/>
          </a:p>
        </p:txBody>
      </p:sp>
      <p:sp>
        <p:nvSpPr>
          <p:cNvPr id="29" name="Text 27"/>
          <p:cNvSpPr txBox="1"/>
          <p:nvPr/>
        </p:nvSpPr>
        <p:spPr>
          <a:xfrm>
            <a:off x="6711696" y="3547872"/>
            <a:ext cx="4507992" cy="420624"/>
          </a:xfrm>
          <a:prstGeom prst="rect">
            <a:avLst/>
          </a:prstGeom>
          <a:noFill/>
          <a:ln/>
        </p:spPr>
        <p:txBody>
          <a:bodyPr wrap="square" lIns="0" tIns="0" rIns="0" bIns="0" rtlCol="0" anchor="t"/>
          <a:lstStyle/>
          <a:p>
            <a:pPr indent="0" marL="0">
              <a:lnSpc>
                <a:spcPts val="1250"/>
              </a:lnSpc>
              <a:buNone/>
            </a:pPr>
            <a:r>
              <a:rPr lang="en-US" sz="1000" dirty="0">
                <a:solidFill>
                  <a:srgbClr val="E9ECF2"/>
                </a:solidFill>
                <a:latin typeface="Calibri" pitchFamily="34" charset="0"/>
                <a:ea typeface="Calibri" pitchFamily="34" charset="-122"/>
                <a:cs typeface="Calibri" pitchFamily="34" charset="-120"/>
              </a:rPr>
              <a:t>Read off disk when the description matches. It stays for the session.</a:t>
            </a:r>
            <a:endParaRPr lang="en-US" sz="1000" dirty="0"/>
          </a:p>
        </p:txBody>
      </p:sp>
      <p:sp>
        <p:nvSpPr>
          <p:cNvPr id="30" name="Shape 28"/>
          <p:cNvSpPr/>
          <p:nvPr/>
        </p:nvSpPr>
        <p:spPr>
          <a:xfrm>
            <a:off x="6547104" y="4114800"/>
            <a:ext cx="4837176" cy="960120"/>
          </a:xfrm>
          <a:prstGeom prst="roundRect">
            <a:avLst>
              <a:gd name="adj" fmla="val 5714"/>
            </a:avLst>
          </a:prstGeom>
          <a:solidFill>
            <a:srgbClr val="273040"/>
          </a:solidFill>
          <a:ln/>
        </p:spPr>
      </p:sp>
      <p:sp>
        <p:nvSpPr>
          <p:cNvPr id="31" name="Shape 29"/>
          <p:cNvSpPr/>
          <p:nvPr/>
        </p:nvSpPr>
        <p:spPr>
          <a:xfrm>
            <a:off x="6711696" y="4261104"/>
            <a:ext cx="274320" cy="274320"/>
          </a:xfrm>
          <a:prstGeom prst="roundRect">
            <a:avLst>
              <a:gd name="adj" fmla="val 23333"/>
            </a:avLst>
          </a:prstGeom>
          <a:solidFill>
            <a:srgbClr val="9AA5B8"/>
          </a:solidFill>
          <a:ln/>
        </p:spPr>
      </p:sp>
      <p:sp>
        <p:nvSpPr>
          <p:cNvPr id="32" name="Text 30"/>
          <p:cNvSpPr txBox="1"/>
          <p:nvPr/>
        </p:nvSpPr>
        <p:spPr>
          <a:xfrm>
            <a:off x="6711696" y="4261104"/>
            <a:ext cx="274320" cy="274320"/>
          </a:xfrm>
          <a:prstGeom prst="rect">
            <a:avLst/>
          </a:prstGeom>
          <a:noFill/>
          <a:ln/>
        </p:spPr>
        <p:txBody>
          <a:bodyPr wrap="square" lIns="0" tIns="0" rIns="0" bIns="0" rtlCol="0" anchor="ctr"/>
          <a:lstStyle/>
          <a:p>
            <a:pPr algn="ctr" indent="0" marL="0">
              <a:buNone/>
            </a:pPr>
            <a:r>
              <a:rPr lang="en-US" sz="1100" b="1" dirty="0">
                <a:solidFill>
                  <a:srgbClr val="12161F"/>
                </a:solidFill>
                <a:latin typeface="Courier New" pitchFamily="34" charset="0"/>
                <a:ea typeface="Courier New" pitchFamily="34" charset="-122"/>
                <a:cs typeface="Courier New" pitchFamily="34" charset="-120"/>
              </a:rPr>
              <a:t>3</a:t>
            </a:r>
            <a:endParaRPr lang="en-US" sz="1100" dirty="0"/>
          </a:p>
        </p:txBody>
      </p:sp>
      <p:sp>
        <p:nvSpPr>
          <p:cNvPr id="33" name="Text 31"/>
          <p:cNvSpPr txBox="1"/>
          <p:nvPr/>
        </p:nvSpPr>
        <p:spPr>
          <a:xfrm>
            <a:off x="7059168" y="4261104"/>
            <a:ext cx="2103120" cy="274320"/>
          </a:xfrm>
          <a:prstGeom prst="rect">
            <a:avLst/>
          </a:prstGeom>
          <a:noFill/>
          <a:ln/>
        </p:spPr>
        <p:txBody>
          <a:bodyPr wrap="square" lIns="0" tIns="0" rIns="0" bIns="0" rtlCol="0" anchor="ctr"/>
          <a:lstStyle/>
          <a:p>
            <a:pPr indent="0" marL="0">
              <a:buNone/>
            </a:pPr>
            <a:r>
              <a:rPr lang="en-US" sz="1100" b="1" spc="90" kern="0" dirty="0">
                <a:solidFill>
                  <a:srgbClr val="E9ECF2"/>
                </a:solidFill>
                <a:latin typeface="Courier New" pitchFamily="34" charset="0"/>
                <a:ea typeface="Courier New" pitchFamily="34" charset="-122"/>
                <a:cs typeface="Courier New" pitchFamily="34" charset="-120"/>
              </a:rPr>
              <a:t>FILES AND SCRIPTS</a:t>
            </a:r>
            <a:endParaRPr lang="en-US" sz="1100" dirty="0"/>
          </a:p>
        </p:txBody>
      </p:sp>
      <p:sp>
        <p:nvSpPr>
          <p:cNvPr id="34" name="Text 32"/>
          <p:cNvSpPr txBox="1"/>
          <p:nvPr/>
        </p:nvSpPr>
        <p:spPr>
          <a:xfrm>
            <a:off x="8622792" y="4261104"/>
            <a:ext cx="1280160" cy="274320"/>
          </a:xfrm>
          <a:prstGeom prst="rect">
            <a:avLst/>
          </a:prstGeom>
          <a:noFill/>
          <a:ln/>
        </p:spPr>
        <p:txBody>
          <a:bodyPr wrap="square" lIns="0" tIns="0" rIns="0" bIns="0" rtlCol="0" anchor="ctr"/>
          <a:lstStyle/>
          <a:p>
            <a:pPr algn="r" indent="0" marL="0">
              <a:buNone/>
            </a:pPr>
            <a:r>
              <a:rPr lang="en-US" sz="1000" i="1" dirty="0">
                <a:solidFill>
                  <a:srgbClr val="9AA5B8"/>
                </a:solidFill>
                <a:latin typeface="Calibri" pitchFamily="34" charset="0"/>
                <a:ea typeface="Calibri" pitchFamily="34" charset="-122"/>
                <a:cs typeface="Calibri" pitchFamily="34" charset="-120"/>
              </a:rPr>
              <a:t>on demand</a:t>
            </a:r>
            <a:endParaRPr lang="en-US" sz="1000" dirty="0"/>
          </a:p>
        </p:txBody>
      </p:sp>
      <p:sp>
        <p:nvSpPr>
          <p:cNvPr id="35" name="Shape 33"/>
          <p:cNvSpPr/>
          <p:nvPr/>
        </p:nvSpPr>
        <p:spPr>
          <a:xfrm>
            <a:off x="10158984" y="4270248"/>
            <a:ext cx="1225296" cy="256032"/>
          </a:xfrm>
          <a:prstGeom prst="roundRect">
            <a:avLst>
              <a:gd name="adj" fmla="val 21429"/>
            </a:avLst>
          </a:prstGeom>
          <a:solidFill>
            <a:srgbClr val="9AA5B8"/>
          </a:solidFill>
          <a:ln/>
        </p:spPr>
      </p:sp>
      <p:sp>
        <p:nvSpPr>
          <p:cNvPr id="36" name="Text 34"/>
          <p:cNvSpPr txBox="1"/>
          <p:nvPr/>
        </p:nvSpPr>
        <p:spPr>
          <a:xfrm>
            <a:off x="10158984" y="4270248"/>
            <a:ext cx="1225296" cy="256032"/>
          </a:xfrm>
          <a:prstGeom prst="rect">
            <a:avLst/>
          </a:prstGeom>
          <a:noFill/>
          <a:ln/>
        </p:spPr>
        <p:txBody>
          <a:bodyPr wrap="square" lIns="0" tIns="0" rIns="0" bIns="0" rtlCol="0" anchor="ctr"/>
          <a:lstStyle/>
          <a:p>
            <a:pPr algn="ctr" indent="0" marL="0">
              <a:buNone/>
            </a:pPr>
            <a:r>
              <a:rPr lang="en-US" sz="850" b="1" dirty="0">
                <a:solidFill>
                  <a:srgbClr val="12161F"/>
                </a:solidFill>
                <a:latin typeface="Courier New" pitchFamily="34" charset="0"/>
                <a:ea typeface="Courier New" pitchFamily="34" charset="-122"/>
                <a:cs typeface="Courier New" pitchFamily="34" charset="-120"/>
              </a:rPr>
              <a:t>zero until used</a:t>
            </a:r>
            <a:endParaRPr lang="en-US" sz="850" dirty="0"/>
          </a:p>
        </p:txBody>
      </p:sp>
      <p:sp>
        <p:nvSpPr>
          <p:cNvPr id="37" name="Text 35"/>
          <p:cNvSpPr txBox="1"/>
          <p:nvPr/>
        </p:nvSpPr>
        <p:spPr>
          <a:xfrm>
            <a:off x="6711696" y="4590288"/>
            <a:ext cx="4507992" cy="420624"/>
          </a:xfrm>
          <a:prstGeom prst="rect">
            <a:avLst/>
          </a:prstGeom>
          <a:noFill/>
          <a:ln/>
        </p:spPr>
        <p:txBody>
          <a:bodyPr wrap="square" lIns="0" tIns="0" rIns="0" bIns="0" rtlCol="0" anchor="t"/>
          <a:lstStyle/>
          <a:p>
            <a:pPr indent="0" marL="0">
              <a:lnSpc>
                <a:spcPts val="1250"/>
              </a:lnSpc>
              <a:buNone/>
            </a:pPr>
            <a:r>
              <a:rPr lang="en-US" sz="1000" dirty="0">
                <a:solidFill>
                  <a:srgbClr val="E9ECF2"/>
                </a:solidFill>
                <a:latin typeface="Calibri" pitchFamily="34" charset="0"/>
                <a:ea typeface="Calibri" pitchFamily="34" charset="-122"/>
                <a:cs typeface="Calibri" pitchFamily="34" charset="-120"/>
              </a:rPr>
              <a:t>Reference files open when a condition calls them. Scripts return their output; the code never enters the window.</a:t>
            </a:r>
            <a:endParaRPr lang="en-US" sz="1000" dirty="0"/>
          </a:p>
        </p:txBody>
      </p:sp>
      <p:sp>
        <p:nvSpPr>
          <p:cNvPr id="38" name="Text 36"/>
          <p:cNvSpPr txBox="1"/>
          <p:nvPr/>
        </p:nvSpPr>
        <p:spPr>
          <a:xfrm>
            <a:off x="6547104" y="5193792"/>
            <a:ext cx="4837176" cy="457200"/>
          </a:xfrm>
          <a:prstGeom prst="rect">
            <a:avLst/>
          </a:prstGeom>
          <a:noFill/>
          <a:ln/>
        </p:spPr>
        <p:txBody>
          <a:bodyPr wrap="square" lIns="0" tIns="0" rIns="0" bIns="0" rtlCol="0" anchor="t"/>
          <a:lstStyle/>
          <a:p>
            <a:pPr indent="0" marL="0">
              <a:lnSpc>
                <a:spcPts val="1400"/>
              </a:lnSpc>
              <a:buNone/>
            </a:pPr>
            <a:r>
              <a:rPr lang="en-US" sz="1100" b="1" dirty="0">
                <a:solidFill>
                  <a:srgbClr val="E9ECF2"/>
                </a:solidFill>
                <a:latin typeface="Calibri" pitchFamily="34" charset="0"/>
                <a:ea typeface="Calibri" pitchFamily="34" charset="-122"/>
                <a:cs typeface="Calibri" pitchFamily="34" charset="-120"/>
              </a:rPr>
              <a:t>Resting cost is about a hundred tokens. </a:t>
            </a:r>
            <a:pPr indent="0" marL="0">
              <a:lnSpc>
                <a:spcPts val="1400"/>
              </a:lnSpc>
              <a:buNone/>
            </a:pPr>
            <a:r>
              <a:rPr lang="en-US" sz="1100" dirty="0">
                <a:solidFill>
                  <a:srgbClr val="E9ECF2"/>
                </a:solidFill>
                <a:latin typeface="Calibri" pitchFamily="34" charset="0"/>
                <a:ea typeface="Calibri" pitchFamily="34" charset="-122"/>
                <a:cs typeface="Calibri" pitchFamily="34" charset="-120"/>
              </a:rPr>
              <a:t>Fifty skills fit without crowding the window.</a:t>
            </a:r>
            <a:endParaRPr lang="en-US" sz="1100" dirty="0"/>
          </a:p>
        </p:txBody>
      </p:sp>
      <p:sp>
        <p:nvSpPr>
          <p:cNvPr id="39" name="Shape 37"/>
          <p:cNvSpPr/>
          <p:nvPr/>
        </p:nvSpPr>
        <p:spPr>
          <a:xfrm>
            <a:off x="548640" y="5596128"/>
            <a:ext cx="11094415" cy="603504"/>
          </a:xfrm>
          <a:prstGeom prst="roundRect">
            <a:avLst>
              <a:gd name="adj" fmla="val 9091"/>
            </a:avLst>
          </a:prstGeom>
          <a:solidFill>
            <a:srgbClr val="273040"/>
          </a:solidFill>
          <a:ln/>
        </p:spPr>
      </p:sp>
      <p:sp>
        <p:nvSpPr>
          <p:cNvPr id="40" name="Text 38"/>
          <p:cNvSpPr txBox="1"/>
          <p:nvPr/>
        </p:nvSpPr>
        <p:spPr>
          <a:xfrm>
            <a:off x="822960" y="5742432"/>
            <a:ext cx="2194560" cy="274320"/>
          </a:xfrm>
          <a:prstGeom prst="rect">
            <a:avLst/>
          </a:prstGeom>
          <a:noFill/>
          <a:ln/>
        </p:spPr>
        <p:txBody>
          <a:bodyPr wrap="square" lIns="0" tIns="0" rIns="0" bIns="0" rtlCol="0" anchor="ctr"/>
          <a:lstStyle/>
          <a:p>
            <a:pPr indent="0" marL="0">
              <a:buNone/>
            </a:pPr>
            <a:r>
              <a:rPr lang="en-US" sz="1000" b="1" spc="110" kern="0" dirty="0">
                <a:solidFill>
                  <a:srgbClr val="2AA88B"/>
                </a:solidFill>
                <a:latin typeface="Courier New" pitchFamily="34" charset="0"/>
                <a:ea typeface="Courier New" pitchFamily="34" charset="-122"/>
                <a:cs typeface="Courier New" pitchFamily="34" charset="-120"/>
              </a:rPr>
              <a:t>AGENTS THAT READ IT</a:t>
            </a:r>
            <a:endParaRPr lang="en-US" sz="1000" dirty="0"/>
          </a:p>
        </p:txBody>
      </p:sp>
      <p:sp>
        <p:nvSpPr>
          <p:cNvPr id="41" name="Shape 39"/>
          <p:cNvSpPr/>
          <p:nvPr/>
        </p:nvSpPr>
        <p:spPr>
          <a:xfrm>
            <a:off x="3291840" y="5724144"/>
            <a:ext cx="1426464" cy="310896"/>
          </a:xfrm>
          <a:prstGeom prst="roundRect">
            <a:avLst>
              <a:gd name="adj" fmla="val 20588"/>
            </a:avLst>
          </a:prstGeom>
          <a:solidFill>
            <a:srgbClr val="12161F"/>
          </a:solidFill>
          <a:ln/>
        </p:spPr>
      </p:sp>
      <p:sp>
        <p:nvSpPr>
          <p:cNvPr id="42" name="Text 40"/>
          <p:cNvSpPr txBox="1"/>
          <p:nvPr/>
        </p:nvSpPr>
        <p:spPr>
          <a:xfrm>
            <a:off x="3291840" y="5724144"/>
            <a:ext cx="1426464" cy="310896"/>
          </a:xfrm>
          <a:prstGeom prst="rect">
            <a:avLst/>
          </a:prstGeom>
          <a:noFill/>
          <a:ln/>
        </p:spPr>
        <p:txBody>
          <a:bodyPr wrap="square" lIns="0" tIns="0" rIns="0" bIns="0" rtlCol="0" anchor="ctr"/>
          <a:lstStyle/>
          <a:p>
            <a:pPr algn="ctr" indent="0" marL="0">
              <a:buNone/>
            </a:pPr>
            <a:r>
              <a:rPr lang="en-US" sz="1050" b="1" dirty="0">
                <a:solidFill>
                  <a:srgbClr val="E9ECF2"/>
                </a:solidFill>
                <a:latin typeface="Calibri" pitchFamily="34" charset="0"/>
                <a:ea typeface="Calibri" pitchFamily="34" charset="-122"/>
                <a:cs typeface="Calibri" pitchFamily="34" charset="-120"/>
              </a:rPr>
              <a:t>Claude Code</a:t>
            </a:r>
            <a:endParaRPr lang="en-US" sz="1050" dirty="0"/>
          </a:p>
        </p:txBody>
      </p:sp>
      <p:sp>
        <p:nvSpPr>
          <p:cNvPr id="43" name="Shape 41"/>
          <p:cNvSpPr/>
          <p:nvPr/>
        </p:nvSpPr>
        <p:spPr>
          <a:xfrm>
            <a:off x="4864608" y="5724144"/>
            <a:ext cx="1426464" cy="310896"/>
          </a:xfrm>
          <a:prstGeom prst="roundRect">
            <a:avLst>
              <a:gd name="adj" fmla="val 20588"/>
            </a:avLst>
          </a:prstGeom>
          <a:solidFill>
            <a:srgbClr val="12161F"/>
          </a:solidFill>
          <a:ln/>
        </p:spPr>
      </p:sp>
      <p:sp>
        <p:nvSpPr>
          <p:cNvPr id="44" name="Text 42"/>
          <p:cNvSpPr txBox="1"/>
          <p:nvPr/>
        </p:nvSpPr>
        <p:spPr>
          <a:xfrm>
            <a:off x="4864608" y="5724144"/>
            <a:ext cx="1426464" cy="310896"/>
          </a:xfrm>
          <a:prstGeom prst="rect">
            <a:avLst/>
          </a:prstGeom>
          <a:noFill/>
          <a:ln/>
        </p:spPr>
        <p:txBody>
          <a:bodyPr wrap="square" lIns="0" tIns="0" rIns="0" bIns="0" rtlCol="0" anchor="ctr"/>
          <a:lstStyle/>
          <a:p>
            <a:pPr algn="ctr" indent="0" marL="0">
              <a:buNone/>
            </a:pPr>
            <a:r>
              <a:rPr lang="en-US" sz="1050" b="1" dirty="0">
                <a:solidFill>
                  <a:srgbClr val="E9ECF2"/>
                </a:solidFill>
                <a:latin typeface="Calibri" pitchFamily="34" charset="0"/>
                <a:ea typeface="Calibri" pitchFamily="34" charset="-122"/>
                <a:cs typeface="Calibri" pitchFamily="34" charset="-120"/>
              </a:rPr>
              <a:t>Codex CLI</a:t>
            </a:r>
            <a:endParaRPr lang="en-US" sz="1050" dirty="0"/>
          </a:p>
        </p:txBody>
      </p:sp>
      <p:sp>
        <p:nvSpPr>
          <p:cNvPr id="45" name="Shape 43"/>
          <p:cNvSpPr/>
          <p:nvPr/>
        </p:nvSpPr>
        <p:spPr>
          <a:xfrm>
            <a:off x="6437376" y="5724144"/>
            <a:ext cx="1426464" cy="310896"/>
          </a:xfrm>
          <a:prstGeom prst="roundRect">
            <a:avLst>
              <a:gd name="adj" fmla="val 20588"/>
            </a:avLst>
          </a:prstGeom>
          <a:solidFill>
            <a:srgbClr val="12161F"/>
          </a:solidFill>
          <a:ln/>
        </p:spPr>
      </p:sp>
      <p:sp>
        <p:nvSpPr>
          <p:cNvPr id="46" name="Text 44"/>
          <p:cNvSpPr txBox="1"/>
          <p:nvPr/>
        </p:nvSpPr>
        <p:spPr>
          <a:xfrm>
            <a:off x="6437376" y="5724144"/>
            <a:ext cx="1426464" cy="310896"/>
          </a:xfrm>
          <a:prstGeom prst="rect">
            <a:avLst/>
          </a:prstGeom>
          <a:noFill/>
          <a:ln/>
        </p:spPr>
        <p:txBody>
          <a:bodyPr wrap="square" lIns="0" tIns="0" rIns="0" bIns="0" rtlCol="0" anchor="ctr"/>
          <a:lstStyle/>
          <a:p>
            <a:pPr algn="ctr" indent="0" marL="0">
              <a:buNone/>
            </a:pPr>
            <a:r>
              <a:rPr lang="en-US" sz="1050" b="1" dirty="0">
                <a:solidFill>
                  <a:srgbClr val="E9ECF2"/>
                </a:solidFill>
                <a:latin typeface="Calibri" pitchFamily="34" charset="0"/>
                <a:ea typeface="Calibri" pitchFamily="34" charset="-122"/>
                <a:cs typeface="Calibri" pitchFamily="34" charset="-120"/>
              </a:rPr>
              <a:t>Gemini CLI</a:t>
            </a:r>
            <a:endParaRPr lang="en-US" sz="1050" dirty="0"/>
          </a:p>
        </p:txBody>
      </p:sp>
      <p:sp>
        <p:nvSpPr>
          <p:cNvPr id="47" name="Shape 45"/>
          <p:cNvSpPr/>
          <p:nvPr/>
        </p:nvSpPr>
        <p:spPr>
          <a:xfrm>
            <a:off x="8010144" y="5724144"/>
            <a:ext cx="1426464" cy="310896"/>
          </a:xfrm>
          <a:prstGeom prst="roundRect">
            <a:avLst>
              <a:gd name="adj" fmla="val 20588"/>
            </a:avLst>
          </a:prstGeom>
          <a:solidFill>
            <a:srgbClr val="12161F"/>
          </a:solidFill>
          <a:ln/>
        </p:spPr>
      </p:sp>
      <p:sp>
        <p:nvSpPr>
          <p:cNvPr id="48" name="Text 46"/>
          <p:cNvSpPr txBox="1"/>
          <p:nvPr/>
        </p:nvSpPr>
        <p:spPr>
          <a:xfrm>
            <a:off x="8010144" y="5724144"/>
            <a:ext cx="1426464" cy="310896"/>
          </a:xfrm>
          <a:prstGeom prst="rect">
            <a:avLst/>
          </a:prstGeom>
          <a:noFill/>
          <a:ln/>
        </p:spPr>
        <p:txBody>
          <a:bodyPr wrap="square" lIns="0" tIns="0" rIns="0" bIns="0" rtlCol="0" anchor="ctr"/>
          <a:lstStyle/>
          <a:p>
            <a:pPr algn="ctr" indent="0" marL="0">
              <a:buNone/>
            </a:pPr>
            <a:r>
              <a:rPr lang="en-US" sz="1050" b="1" dirty="0">
                <a:solidFill>
                  <a:srgbClr val="E9ECF2"/>
                </a:solidFill>
                <a:latin typeface="Calibri" pitchFamily="34" charset="0"/>
                <a:ea typeface="Calibri" pitchFamily="34" charset="-122"/>
                <a:cs typeface="Calibri" pitchFamily="34" charset="-120"/>
              </a:rPr>
              <a:t>Cursor</a:t>
            </a:r>
            <a:endParaRPr lang="en-US" sz="1050" dirty="0"/>
          </a:p>
        </p:txBody>
      </p:sp>
      <p:sp>
        <p:nvSpPr>
          <p:cNvPr id="49" name="Text 47"/>
          <p:cNvSpPr txBox="1"/>
          <p:nvPr/>
        </p:nvSpPr>
        <p:spPr>
          <a:xfrm>
            <a:off x="9601200" y="5724144"/>
            <a:ext cx="1737360" cy="310896"/>
          </a:xfrm>
          <a:prstGeom prst="rect">
            <a:avLst/>
          </a:prstGeom>
          <a:noFill/>
          <a:ln/>
        </p:spPr>
        <p:txBody>
          <a:bodyPr wrap="square" lIns="0" tIns="0" rIns="0" bIns="0" rtlCol="0" anchor="ctr"/>
          <a:lstStyle/>
          <a:p>
            <a:pPr indent="0" marL="0">
              <a:buNone/>
            </a:pPr>
            <a:r>
              <a:rPr lang="en-US" sz="1050" i="1" dirty="0">
                <a:solidFill>
                  <a:srgbClr val="9AA5B8"/>
                </a:solidFill>
                <a:latin typeface="Calibri" pitchFamily="34" charset="0"/>
                <a:ea typeface="Calibri" pitchFamily="34" charset="-122"/>
                <a:cs typeface="Calibri" pitchFamily="34" charset="-120"/>
              </a:rPr>
              <a:t>~40 clients, one format</a:t>
            </a:r>
            <a:endParaRPr lang="en-US" sz="1050" dirty="0"/>
          </a:p>
        </p:txBody>
      </p:sp>
      <p:sp>
        <p:nvSpPr>
          <p:cNvPr id="50" name="Text 48"/>
          <p:cNvSpPr txBox="1"/>
          <p:nvPr/>
        </p:nvSpPr>
        <p:spPr>
          <a:xfrm>
            <a:off x="548640" y="6382512"/>
            <a:ext cx="11094415" cy="274320"/>
          </a:xfrm>
          <a:prstGeom prst="rect">
            <a:avLst/>
          </a:prstGeom>
          <a:noFill/>
          <a:ln/>
        </p:spPr>
        <p:txBody>
          <a:bodyPr wrap="square" lIns="0" tIns="0" rIns="0" bIns="0" rtlCol="0" anchor="ctr"/>
          <a:lstStyle/>
          <a:p>
            <a:pPr indent="0" marL="0">
              <a:buNone/>
            </a:pPr>
            <a:r>
              <a:rPr lang="en-US" sz="900" i="1" dirty="0">
                <a:solidFill>
                  <a:srgbClr val="6E7A8E"/>
                </a:solidFill>
                <a:latin typeface="Calibri" pitchFamily="34" charset="0"/>
                <a:ea typeface="Calibri" pitchFamily="34" charset="-122"/>
                <a:cs typeface="Calibri" pitchFamily="34" charset="-120"/>
              </a:rPr>
              <a:t>Anthropic Agent Skills documentation: overview and frontmatter reference. Client support from the open specification at agentskills.io.</a:t>
            </a:r>
            <a:endParaRPr lang="en-US" sz="9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
    <p:bg>
      <p:bgPr>
        <a:solidFill>
          <a:srgbClr val="0A1214"/>
        </a:solidFill>
      </p:bgPr>
    </p:bg>
    <p:spTree>
      <p:nvGrpSpPr>
        <p:cNvPr id="1" name=""/>
        <p:cNvGrpSpPr/>
        <p:nvPr/>
      </p:nvGrpSpPr>
      <p:grpSpPr>
        <a:xfrm>
          <a:off x="0" y="0"/>
          <a:ext cx="0" cy="0"/>
          <a:chOff x="0" y="0"/>
          <a:chExt cx="0" cy="0"/>
        </a:xfrm>
      </p:grpSpPr>
      <p:sp>
        <p:nvSpPr>
          <p:cNvPr id="4" name="Text 2"/>
          <p:cNvSpPr txBox="1"/>
          <p:nvPr/>
        </p:nvSpPr>
        <p:spPr>
          <a:xfrm>
            <a:off x="548640" y="384048"/>
            <a:ext cx="9692640" cy="402336"/>
          </a:xfrm>
          <a:prstGeom prst="rect">
            <a:avLst/>
          </a:prstGeom>
          <a:noFill/>
          <a:ln/>
        </p:spPr>
        <p:txBody>
          <a:bodyPr wrap="square" lIns="0" tIns="0" rIns="0" bIns="0" rtlCol="0" anchor="ctr"/>
          <a:lstStyle/>
          <a:p>
            <a:pPr indent="0" marL="0">
              <a:buNone/>
            </a:pPr>
            <a:r>
              <a:rPr lang="en-US" sz="1100" b="1" spc="160" kern="0" dirty="0">
                <a:solidFill>
                  <a:srgbClr val="9AA5B8"/>
                </a:solidFill>
                <a:latin typeface="Courier New" pitchFamily="34" charset="0"/>
                <a:ea typeface="Courier New" pitchFamily="34" charset="-122"/>
                <a:cs typeface="Courier New" pitchFamily="34" charset="-120"/>
              </a:rPr>
              <a:t>SECTION THREE  ·  AN EXAMPLE</a:t>
            </a:r>
            <a:endParaRPr lang="en-US" sz="1100" dirty="0"/>
          </a:p>
        </p:txBody>
      </p:sp>
      <p:sp>
        <p:nvSpPr>
          <p:cNvPr id="5" name="Text 3"/>
          <p:cNvSpPr txBox="1"/>
          <p:nvPr/>
        </p:nvSpPr>
        <p:spPr>
          <a:xfrm>
            <a:off x="548640" y="859536"/>
            <a:ext cx="11094415" cy="512064"/>
          </a:xfrm>
          <a:prstGeom prst="rect">
            <a:avLst/>
          </a:prstGeom>
          <a:noFill/>
          <a:ln/>
        </p:spPr>
        <p:txBody>
          <a:bodyPr wrap="square" lIns="0" tIns="0" rIns="0" bIns="0" rtlCol="0" anchor="ctr"/>
          <a:lstStyle/>
          <a:p>
            <a:pPr indent="0" marL="0">
              <a:buNone/>
            </a:pPr>
            <a:r>
              <a:rPr lang="en-US" sz="3000" b="1" dirty="0">
                <a:solidFill>
                  <a:srgbClr val="E9ECF2"/>
                </a:solidFill>
                <a:latin typeface="Cambria" pitchFamily="34" charset="0"/>
                <a:ea typeface="Cambria" pitchFamily="34" charset="-122"/>
                <a:cs typeface="Cambria" pitchFamily="34" charset="-120"/>
              </a:rPr>
              <a:t>My skill that helps me author skills</a:t>
            </a:r>
            <a:endParaRPr lang="en-US" sz="3000" dirty="0"/>
          </a:p>
        </p:txBody>
      </p:sp>
      <p:sp>
        <p:nvSpPr>
          <p:cNvPr id="6" name="Text 4"/>
          <p:cNvSpPr txBox="1"/>
          <p:nvPr/>
        </p:nvSpPr>
        <p:spPr>
          <a:xfrm>
            <a:off x="548640" y="1426464"/>
            <a:ext cx="3593592" cy="219456"/>
          </a:xfrm>
          <a:prstGeom prst="rect">
            <a:avLst/>
          </a:prstGeom>
          <a:noFill/>
          <a:ln/>
        </p:spPr>
        <p:txBody>
          <a:bodyPr wrap="square" lIns="0" tIns="0" rIns="0" bIns="0" rtlCol="0" anchor="t"/>
          <a:lstStyle/>
          <a:p>
            <a:pPr indent="0" marL="0">
              <a:buNone/>
            </a:pPr>
            <a:r>
              <a:rPr lang="en-US" sz="1000" b="1" spc="120" kern="0" dirty="0">
                <a:solidFill>
                  <a:srgbClr val="2AA88B"/>
                </a:solidFill>
                <a:latin typeface="Courier New" pitchFamily="34" charset="0"/>
                <a:ea typeface="Courier New" pitchFamily="34" charset="-122"/>
                <a:cs typeface="Courier New" pitchFamily="34" charset="-120"/>
              </a:rPr>
              <a:t>WHAT IT IS</a:t>
            </a:r>
            <a:endParaRPr lang="en-US" sz="1000" dirty="0"/>
          </a:p>
        </p:txBody>
      </p:sp>
      <p:sp>
        <p:nvSpPr>
          <p:cNvPr id="7" name="Text 5"/>
          <p:cNvSpPr txBox="1"/>
          <p:nvPr/>
        </p:nvSpPr>
        <p:spPr>
          <a:xfrm>
            <a:off x="548640" y="1682496"/>
            <a:ext cx="3593592" cy="457200"/>
          </a:xfrm>
          <a:prstGeom prst="rect">
            <a:avLst/>
          </a:prstGeom>
          <a:noFill/>
          <a:ln/>
        </p:spPr>
        <p:txBody>
          <a:bodyPr wrap="square" lIns="0" tIns="0" rIns="0" bIns="0" rtlCol="0" anchor="t"/>
          <a:lstStyle/>
          <a:p>
            <a:pPr indent="0" marL="0">
              <a:lnSpc>
                <a:spcPts val="1300"/>
              </a:lnSpc>
              <a:buNone/>
            </a:pPr>
            <a:r>
              <a:rPr lang="en-US" sz="1050" dirty="0">
                <a:solidFill>
                  <a:srgbClr val="E9ECF2"/>
                </a:solidFill>
                <a:latin typeface="Calibri" pitchFamily="34" charset="0"/>
                <a:ea typeface="Calibri" pitchFamily="34" charset="-122"/>
                <a:cs typeface="Calibri" pitchFamily="34" charset="-120"/>
              </a:rPr>
              <a:t>A folder: one SKILL.md, five reference files, two scripts.</a:t>
            </a:r>
            <a:endParaRPr lang="en-US" sz="1050" dirty="0"/>
          </a:p>
        </p:txBody>
      </p:sp>
      <p:sp>
        <p:nvSpPr>
          <p:cNvPr id="8" name="Text 6"/>
          <p:cNvSpPr txBox="1"/>
          <p:nvPr/>
        </p:nvSpPr>
        <p:spPr>
          <a:xfrm>
            <a:off x="4297680" y="1426464"/>
            <a:ext cx="3593592" cy="219456"/>
          </a:xfrm>
          <a:prstGeom prst="rect">
            <a:avLst/>
          </a:prstGeom>
          <a:noFill/>
          <a:ln/>
        </p:spPr>
        <p:txBody>
          <a:bodyPr wrap="square" lIns="0" tIns="0" rIns="0" bIns="0" rtlCol="0" anchor="t"/>
          <a:lstStyle/>
          <a:p>
            <a:pPr indent="0" marL="0">
              <a:buNone/>
            </a:pPr>
            <a:r>
              <a:rPr lang="en-US" sz="1000" b="1" spc="120" kern="0" dirty="0">
                <a:solidFill>
                  <a:srgbClr val="2AA88B"/>
                </a:solidFill>
                <a:latin typeface="Courier New" pitchFamily="34" charset="0"/>
                <a:ea typeface="Courier New" pitchFamily="34" charset="-122"/>
                <a:cs typeface="Courier New" pitchFamily="34" charset="-120"/>
              </a:rPr>
              <a:t>HOW IT ROUTES</a:t>
            </a:r>
            <a:endParaRPr lang="en-US" sz="1000" dirty="0"/>
          </a:p>
        </p:txBody>
      </p:sp>
      <p:sp>
        <p:nvSpPr>
          <p:cNvPr id="9" name="Text 7"/>
          <p:cNvSpPr txBox="1"/>
          <p:nvPr/>
        </p:nvSpPr>
        <p:spPr>
          <a:xfrm>
            <a:off x="4297680" y="1682496"/>
            <a:ext cx="3593592" cy="457200"/>
          </a:xfrm>
          <a:prstGeom prst="rect">
            <a:avLst/>
          </a:prstGeom>
          <a:noFill/>
          <a:ln/>
        </p:spPr>
        <p:txBody>
          <a:bodyPr wrap="square" lIns="0" tIns="0" rIns="0" bIns="0" rtlCol="0" anchor="t"/>
          <a:lstStyle/>
          <a:p>
            <a:pPr indent="0" marL="0">
              <a:lnSpc>
                <a:spcPts val="1300"/>
              </a:lnSpc>
              <a:buNone/>
            </a:pPr>
            <a:r>
              <a:rPr lang="en-US" sz="1050" dirty="0">
                <a:solidFill>
                  <a:srgbClr val="E9ECF2"/>
                </a:solidFill>
                <a:latin typeface="Calibri" pitchFamily="34" charset="0"/>
                <a:ea typeface="Calibri" pitchFamily="34" charset="-122"/>
                <a:cs typeface="Calibri" pitchFamily="34" charset="-120"/>
              </a:rPr>
              <a:t>The last section of SKILL.md: a table naming each reference file and the condition that opens it, then the eight steps the skill runs.</a:t>
            </a:r>
            <a:endParaRPr lang="en-US" sz="1050" dirty="0"/>
          </a:p>
        </p:txBody>
      </p:sp>
      <p:sp>
        <p:nvSpPr>
          <p:cNvPr id="10" name="Text 8"/>
          <p:cNvSpPr txBox="1"/>
          <p:nvPr/>
        </p:nvSpPr>
        <p:spPr>
          <a:xfrm>
            <a:off x="8046720" y="1426464"/>
            <a:ext cx="3593592" cy="219456"/>
          </a:xfrm>
          <a:prstGeom prst="rect">
            <a:avLst/>
          </a:prstGeom>
          <a:noFill/>
          <a:ln/>
        </p:spPr>
        <p:txBody>
          <a:bodyPr wrap="square" lIns="0" tIns="0" rIns="0" bIns="0" rtlCol="0" anchor="t"/>
          <a:lstStyle/>
          <a:p>
            <a:pPr indent="0" marL="0">
              <a:buNone/>
            </a:pPr>
            <a:r>
              <a:rPr lang="en-US" sz="1000" b="1" spc="120" kern="0" dirty="0">
                <a:solidFill>
                  <a:srgbClr val="2AA88B"/>
                </a:solidFill>
                <a:latin typeface="Courier New" pitchFamily="34" charset="0"/>
                <a:ea typeface="Courier New" pitchFamily="34" charset="-122"/>
                <a:cs typeface="Courier New" pitchFamily="34" charset="-120"/>
              </a:rPr>
              <a:t>HOW IT CHECKS</a:t>
            </a:r>
            <a:endParaRPr lang="en-US" sz="1000" dirty="0"/>
          </a:p>
        </p:txBody>
      </p:sp>
      <p:sp>
        <p:nvSpPr>
          <p:cNvPr id="11" name="Text 9"/>
          <p:cNvSpPr txBox="1"/>
          <p:nvPr/>
        </p:nvSpPr>
        <p:spPr>
          <a:xfrm>
            <a:off x="8046720" y="1682496"/>
            <a:ext cx="3593592" cy="457200"/>
          </a:xfrm>
          <a:prstGeom prst="rect">
            <a:avLst/>
          </a:prstGeom>
          <a:noFill/>
          <a:ln/>
        </p:spPr>
        <p:txBody>
          <a:bodyPr wrap="square" lIns="0" tIns="0" rIns="0" bIns="0" rtlCol="0" anchor="t"/>
          <a:lstStyle/>
          <a:p>
            <a:pPr indent="0" marL="0">
              <a:lnSpc>
                <a:spcPts val="1300"/>
              </a:lnSpc>
              <a:buNone/>
            </a:pPr>
            <a:r>
              <a:rPr lang="en-US" sz="1050" dirty="0">
                <a:solidFill>
                  <a:srgbClr val="E9ECF2"/>
                </a:solidFill>
                <a:latin typeface="Calibri" pitchFamily="34" charset="0"/>
                <a:ea typeface="Calibri" pitchFamily="34" charset="-122"/>
                <a:cs typeface="Calibri" pitchFamily="34" charset="-120"/>
              </a:rPr>
              <a:t>Two scripts. Below is real output, run against the skill itself.</a:t>
            </a:r>
            <a:endParaRPr lang="en-US" sz="1050" dirty="0"/>
          </a:p>
        </p:txBody>
      </p:sp>
      <p:sp>
        <p:nvSpPr>
          <p:cNvPr id="12" name="Shape 10"/>
          <p:cNvSpPr/>
          <p:nvPr/>
        </p:nvSpPr>
        <p:spPr>
          <a:xfrm>
            <a:off x="548640" y="2157984"/>
            <a:ext cx="3593592" cy="2761488"/>
          </a:xfrm>
          <a:prstGeom prst="roundRect">
            <a:avLst>
              <a:gd name="adj" fmla="val 1987"/>
            </a:avLst>
          </a:prstGeom>
          <a:solidFill>
            <a:srgbClr val="1E2532"/>
          </a:solidFill>
          <a:ln/>
        </p:spPr>
      </p:sp>
      <p:sp>
        <p:nvSpPr>
          <p:cNvPr id="13" name="Shape 11"/>
          <p:cNvSpPr/>
          <p:nvPr/>
        </p:nvSpPr>
        <p:spPr>
          <a:xfrm>
            <a:off x="4297680" y="2157984"/>
            <a:ext cx="3593592" cy="2761488"/>
          </a:xfrm>
          <a:prstGeom prst="roundRect">
            <a:avLst>
              <a:gd name="adj" fmla="val 1987"/>
            </a:avLst>
          </a:prstGeom>
          <a:solidFill>
            <a:srgbClr val="1E2532"/>
          </a:solidFill>
          <a:ln/>
        </p:spPr>
      </p:sp>
      <p:sp>
        <p:nvSpPr>
          <p:cNvPr id="14" name="Shape 12"/>
          <p:cNvSpPr/>
          <p:nvPr/>
        </p:nvSpPr>
        <p:spPr>
          <a:xfrm>
            <a:off x="8046720" y="2157984"/>
            <a:ext cx="3593592" cy="2761488"/>
          </a:xfrm>
          <a:prstGeom prst="roundRect">
            <a:avLst>
              <a:gd name="adj" fmla="val 1987"/>
            </a:avLst>
          </a:prstGeom>
          <a:solidFill>
            <a:srgbClr val="1E2532"/>
          </a:solidFill>
          <a:ln/>
        </p:spPr>
      </p:sp>
      <p:sp>
        <p:nvSpPr>
          <p:cNvPr id="15" name="Text 13"/>
          <p:cNvSpPr txBox="1"/>
          <p:nvPr/>
        </p:nvSpPr>
        <p:spPr>
          <a:xfrm>
            <a:off x="768096" y="2304288"/>
            <a:ext cx="3227832" cy="2523744"/>
          </a:xfrm>
          <a:prstGeom prst="rect">
            <a:avLst/>
          </a:prstGeom>
          <a:noFill/>
          <a:ln/>
        </p:spPr>
        <p:txBody>
          <a:bodyPr wrap="square" lIns="0" tIns="0" rIns="0" bIns="0" rtlCol="0" anchor="t"/>
          <a:lstStyle/>
          <a:p>
            <a:pPr indent="0" marL="0">
              <a:lnSpc>
                <a:spcPts val="1100"/>
              </a:lnSpc>
              <a:buNone/>
            </a:pPr>
            <a:r>
              <a:rPr lang="en-US" sz="800" b="1" dirty="0">
                <a:solidFill>
                  <a:srgbClr val="9AA5B8"/>
                </a:solidFill>
                <a:latin typeface="Courier New" pitchFamily="34" charset="0"/>
                <a:ea typeface="Courier New" pitchFamily="34" charset="-122"/>
                <a:cs typeface="Courier New" pitchFamily="34" charset="-120"/>
              </a:rPr>
              <a:t>SKILL.md
</a:t>
            </a:r>
            <a:pPr indent="0" marL="0">
              <a:lnSpc>
                <a:spcPts val="1100"/>
              </a:lnSpc>
              <a:buNone/>
            </a:pPr>
            <a:r>
              <a:rPr lang="en-US" sz="800" dirty="0">
                <a:solidFill>
                  <a:srgbClr val="9AA5B8"/>
                </a:solidFill>
                <a:latin typeface="Courier New" pitchFamily="34" charset="0"/>
                <a:ea typeface="Courier New" pitchFamily="34" charset="-122"/>
                <a:cs typeface="Courier New" pitchFamily="34" charset="-120"/>
              </a:rPr>
              <a:t>---
</a:t>
            </a:r>
            <a:pPr indent="0" marL="0">
              <a:lnSpc>
                <a:spcPts val="1100"/>
              </a:lnSpc>
              <a:buNone/>
            </a:pPr>
            <a:r>
              <a:rPr lang="en-US" sz="800" dirty="0">
                <a:solidFill>
                  <a:srgbClr val="9AA5B8"/>
                </a:solidFill>
                <a:latin typeface="Courier New" pitchFamily="34" charset="0"/>
                <a:ea typeface="Courier New" pitchFamily="34" charset="-122"/>
                <a:cs typeface="Courier New" pitchFamily="34" charset="-120"/>
              </a:rPr>
              <a:t>name: </a:t>
            </a:r>
            <a:pPr indent="0" marL="0">
              <a:lnSpc>
                <a:spcPts val="1100"/>
              </a:lnSpc>
              <a:buNone/>
            </a:pPr>
            <a:r>
              <a:rPr lang="en-US" sz="800" dirty="0">
                <a:solidFill>
                  <a:srgbClr val="C7F0E2"/>
                </a:solidFill>
                <a:latin typeface="Courier New" pitchFamily="34" charset="0"/>
                <a:ea typeface="Courier New" pitchFamily="34" charset="-122"/>
                <a:cs typeface="Courier New" pitchFamily="34" charset="-120"/>
              </a:rPr>
              <a:t>skill-authoring
</a:t>
            </a:r>
            <a:pPr indent="0" marL="0">
              <a:lnSpc>
                <a:spcPts val="1100"/>
              </a:lnSpc>
              <a:buNone/>
            </a:pPr>
            <a:r>
              <a:rPr lang="en-US" sz="800" dirty="0">
                <a:solidFill>
                  <a:srgbClr val="9AA5B8"/>
                </a:solidFill>
                <a:latin typeface="Courier New" pitchFamily="34" charset="0"/>
                <a:ea typeface="Courier New" pitchFamily="34" charset="-122"/>
                <a:cs typeface="Courier New" pitchFamily="34" charset="-120"/>
              </a:rPr>
              <a:t>description: </a:t>
            </a:r>
            <a:pPr indent="0" marL="0">
              <a:lnSpc>
                <a:spcPts val="1100"/>
              </a:lnSpc>
              <a:buNone/>
            </a:pPr>
            <a:r>
              <a:rPr lang="en-US" sz="800" dirty="0">
                <a:solidFill>
                  <a:srgbClr val="C7F0E2"/>
                </a:solidFill>
                <a:latin typeface="Courier New" pitchFamily="34" charset="0"/>
                <a:ea typeface="Courier New" pitchFamily="34" charset="-122"/>
                <a:cs typeface="Courier New" pitchFamily="34" charset="-120"/>
              </a:rPr>
              <a:t>Turns a fuzzy "I want a</a:t>
            </a:r>
            <a:endParaRPr lang="en-US" sz="800" dirty="0"/>
          </a:p>
          <a:p>
            <a:pPr indent="0" marL="0">
              <a:lnSpc>
                <a:spcPts val="1100"/>
              </a:lnSpc>
              <a:buNone/>
            </a:pPr>
            <a:r>
              <a:rPr lang="en-US" sz="800" dirty="0">
                <a:solidFill>
                  <a:srgbClr val="C7F0E2"/>
                </a:solidFill>
                <a:latin typeface="Courier New" pitchFamily="34" charset="0"/>
                <a:ea typeface="Courier New" pitchFamily="34" charset="-122"/>
                <a:cs typeface="Courier New" pitchFamily="34" charset="-120"/>
              </a:rPr>
              <a:t>  skill that does X" into a well-formed,</a:t>
            </a:r>
            <a:endParaRPr lang="en-US" sz="800" dirty="0"/>
          </a:p>
          <a:p>
            <a:pPr indent="0" marL="0">
              <a:lnSpc>
                <a:spcPts val="1100"/>
              </a:lnSpc>
              <a:buNone/>
            </a:pPr>
            <a:r>
              <a:rPr lang="en-US" sz="800" dirty="0">
                <a:solidFill>
                  <a:srgbClr val="C7F0E2"/>
                </a:solidFill>
                <a:latin typeface="Courier New" pitchFamily="34" charset="0"/>
                <a:ea typeface="Courier New" pitchFamily="34" charset="-122"/>
                <a:cs typeface="Courier New" pitchFamily="34" charset="-120"/>
              </a:rPr>
              <a:t>  tested skill folder.</a:t>
            </a:r>
            <a:endParaRPr lang="en-US" sz="800" dirty="0"/>
          </a:p>
          <a:p>
            <a:pPr indent="0" marL="0">
              <a:lnSpc>
                <a:spcPts val="1100"/>
              </a:lnSpc>
              <a:buNone/>
            </a:pPr>
            <a:r>
              <a:rPr lang="en-US" sz="800" b="1" dirty="0">
                <a:solidFill>
                  <a:srgbClr val="E08A1E"/>
                </a:solidFill>
                <a:latin typeface="Courier New" pitchFamily="34" charset="0"/>
                <a:ea typeface="Courier New" pitchFamily="34" charset="-122"/>
                <a:cs typeface="Courier New" pitchFamily="34" charset="-120"/>
              </a:rPr>
              <a:t> [...] </a:t>
            </a:r>
            <a:pPr indent="0" marL="0">
              <a:lnSpc>
                <a:spcPts val="1100"/>
              </a:lnSpc>
              <a:buNone/>
            </a:pPr>
            <a:r>
              <a:rPr lang="en-US" sz="800" dirty="0">
                <a:solidFill>
                  <a:srgbClr val="C7F0E2"/>
                </a:solidFill>
                <a:latin typeface="Courier New" pitchFamily="34" charset="0"/>
                <a:ea typeface="Courier New" pitchFamily="34" charset="-122"/>
                <a:cs typeface="Courier New" pitchFamily="34" charset="-120"/>
              </a:rPr>
              <a:t>Use whenever</a:t>
            </a:r>
            <a:endParaRPr lang="en-US" sz="800" dirty="0"/>
          </a:p>
          <a:p>
            <a:pPr indent="0" marL="0">
              <a:lnSpc>
                <a:spcPts val="1100"/>
              </a:lnSpc>
              <a:buNone/>
            </a:pPr>
            <a:r>
              <a:rPr lang="en-US" sz="800" dirty="0">
                <a:solidFill>
                  <a:srgbClr val="C7F0E2"/>
                </a:solidFill>
                <a:latin typeface="Courier New" pitchFamily="34" charset="0"/>
                <a:ea typeface="Courier New" pitchFamily="34" charset="-122"/>
                <a:cs typeface="Courier New" pitchFamily="34" charset="-120"/>
              </a:rPr>
              <a:t>  the user asks to create, improve, test,</a:t>
            </a:r>
            <a:endParaRPr lang="en-US" sz="800" dirty="0"/>
          </a:p>
          <a:p>
            <a:pPr indent="0" marL="0">
              <a:lnSpc>
                <a:spcPts val="1100"/>
              </a:lnSpc>
              <a:buNone/>
            </a:pPr>
            <a:r>
              <a:rPr lang="en-US" sz="800" dirty="0">
                <a:solidFill>
                  <a:srgbClr val="C7F0E2"/>
                </a:solidFill>
                <a:latin typeface="Courier New" pitchFamily="34" charset="0"/>
                <a:ea typeface="Courier New" pitchFamily="34" charset="-122"/>
                <a:cs typeface="Courier New" pitchFamily="34" charset="-120"/>
              </a:rPr>
              <a:t>  split, package, or debug a skill</a:t>
            </a:r>
            <a:endParaRPr lang="en-US" sz="800" dirty="0"/>
          </a:p>
          <a:p>
            <a:pPr indent="0" marL="0">
              <a:lnSpc>
                <a:spcPts val="1100"/>
              </a:lnSpc>
              <a:buNone/>
            </a:pPr>
            <a:r>
              <a:rPr lang="en-US" sz="800" b="1" dirty="0">
                <a:solidFill>
                  <a:srgbClr val="E08A1E"/>
                </a:solidFill>
                <a:latin typeface="Courier New" pitchFamily="34" charset="0"/>
                <a:ea typeface="Courier New" pitchFamily="34" charset="-122"/>
                <a:cs typeface="Courier New" pitchFamily="34" charset="-120"/>
              </a:rPr>
              <a:t> [...]</a:t>
            </a:r>
            <a:pPr indent="0" marL="0">
              <a:lnSpc>
                <a:spcPts val="1100"/>
              </a:lnSpc>
              <a:buNone/>
            </a:pPr>
            <a:r>
              <a:rPr lang="en-US" sz="800" dirty="0">
                <a:solidFill>
                  <a:srgbClr val="C7F0E2"/>
                </a:solidFill>
                <a:latin typeface="Courier New" pitchFamily="34" charset="0"/>
                <a:ea typeface="Courier New" pitchFamily="34" charset="-122"/>
                <a:cs typeface="Courier New" pitchFamily="34" charset="-120"/>
              </a:rPr>
              <a:t>
  even if they never say the word "skill".
</a:t>
            </a:r>
            <a:pPr indent="0" marL="0">
              <a:lnSpc>
                <a:spcPts val="1100"/>
              </a:lnSpc>
              <a:buNone/>
            </a:pPr>
            <a:r>
              <a:rPr lang="en-US" sz="800" dirty="0">
                <a:solidFill>
                  <a:srgbClr val="9AA5B8"/>
                </a:solidFill>
                <a:latin typeface="Courier New" pitchFamily="34" charset="0"/>
                <a:ea typeface="Courier New" pitchFamily="34" charset="-122"/>
                <a:cs typeface="Courier New" pitchFamily="34" charset="-120"/>
              </a:rPr>
              <a:t>---
</a:t>
            </a:r>
            <a:pPr indent="0" marL="0">
              <a:lnSpc>
                <a:spcPts val="1100"/>
              </a:lnSpc>
              <a:buNone/>
            </a:pPr>
            <a:r>
              <a:rPr lang="en-US" sz="800" b="1" dirty="0">
                <a:solidFill>
                  <a:srgbClr val="E9ECF2"/>
                </a:solidFill>
                <a:latin typeface="Courier New" pitchFamily="34" charset="0"/>
                <a:ea typeface="Courier New" pitchFamily="34" charset="-122"/>
                <a:cs typeface="Courier New" pitchFamily="34" charset="-120"/>
              </a:rPr>
              <a:t>
# Skill authoring
</a:t>
            </a:r>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Most requests that arrive here should not</a:t>
            </a:r>
            <a:endParaRPr lang="en-US" sz="800" dirty="0"/>
          </a:p>
          <a:p>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become a skill in the shape the user first</a:t>
            </a:r>
            <a:endParaRPr lang="en-US" sz="800" dirty="0"/>
          </a:p>
          <a:p>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described.</a:t>
            </a:r>
            <a:endParaRPr lang="en-US" sz="800" dirty="0"/>
          </a:p>
          <a:p>
            <a:pPr indent="0" marL="0">
              <a:lnSpc>
                <a:spcPts val="1100"/>
              </a:lnSpc>
              <a:buNone/>
            </a:pPr>
            <a:r>
              <a:rPr lang="en-US" sz="800" b="1" dirty="0">
                <a:solidFill>
                  <a:srgbClr val="E08A1E"/>
                </a:solidFill>
                <a:latin typeface="Courier New" pitchFamily="34" charset="0"/>
                <a:ea typeface="Courier New" pitchFamily="34" charset="-122"/>
                <a:cs typeface="Courier New" pitchFamily="34" charset="-120"/>
              </a:rPr>
              <a:t> [...] </a:t>
            </a:r>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Triage first, build second.</a:t>
            </a:r>
            <a:endParaRPr lang="en-US" sz="800" dirty="0"/>
          </a:p>
        </p:txBody>
      </p:sp>
      <p:sp>
        <p:nvSpPr>
          <p:cNvPr id="16" name="Text 14"/>
          <p:cNvSpPr txBox="1"/>
          <p:nvPr/>
        </p:nvSpPr>
        <p:spPr>
          <a:xfrm>
            <a:off x="4517136" y="2304288"/>
            <a:ext cx="3227832" cy="2523744"/>
          </a:xfrm>
          <a:prstGeom prst="rect">
            <a:avLst/>
          </a:prstGeom>
          <a:noFill/>
          <a:ln/>
        </p:spPr>
        <p:txBody>
          <a:bodyPr wrap="square" lIns="0" tIns="0" rIns="0" bIns="0" rtlCol="0" anchor="t"/>
          <a:lstStyle/>
          <a:p>
            <a:pPr indent="0" marL="0">
              <a:lnSpc>
                <a:spcPts val="1100"/>
              </a:lnSpc>
              <a:buNone/>
            </a:pPr>
            <a:r>
              <a:rPr lang="en-US" sz="800" b="1" dirty="0">
                <a:solidFill>
                  <a:srgbClr val="9AA5B8"/>
                </a:solidFill>
                <a:latin typeface="Courier New" pitchFamily="34" charset="0"/>
                <a:ea typeface="Courier New" pitchFamily="34" charset="-122"/>
                <a:cs typeface="Courier New" pitchFamily="34" charset="-120"/>
              </a:rPr>
              <a:t>SKILL.md, last section
</a:t>
            </a:r>
            <a:pPr indent="0" marL="0">
              <a:lnSpc>
                <a:spcPts val="1100"/>
              </a:lnSpc>
              <a:buNone/>
            </a:pPr>
            <a:r>
              <a:rPr lang="en-US" sz="800" dirty="0">
                <a:solidFill>
                  <a:srgbClr val="C7F0E2"/>
                </a:solidFill>
                <a:latin typeface="Courier New" pitchFamily="34" charset="0"/>
                <a:ea typeface="Courier New" pitchFamily="34" charset="-122"/>
                <a:cs typeface="Courier New" pitchFamily="34" charset="-120"/>
              </a:rPr>
              <a:t>| File                | Read when          |
|---------------------|--------------------|
| triage-cases.md     | user pushes back   |
| elicitation.md      | intent is fuzzy    |
| runtime-matrix.md   | it runs unattended |
| eval-loop-manual.md | no skill-creator   |
| diagnosis.md        | it isn't firing    |
</a:t>
            </a:r>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Step 0  Triage       say no if it is not</a:t>
            </a:r>
            <a:endParaRPr lang="en-US" sz="800" dirty="0"/>
          </a:p>
          <a:p>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Step 1  Locate       route on what exists</a:t>
            </a:r>
            <a:endParaRPr lang="en-US" sz="800" dirty="0"/>
          </a:p>
          <a:p>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Step 2  Elicit       mine the transcript</a:t>
            </a:r>
            <a:endParaRPr lang="en-US" sz="800" dirty="0"/>
          </a:p>
          <a:p>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Step 3  Structure    resident or on demand</a:t>
            </a:r>
            <a:endParaRPr lang="en-US" sz="800" dirty="0"/>
          </a:p>
          <a:p>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Step 4  Description  draft three, pick one</a:t>
            </a:r>
            <a:endParaRPr lang="en-US" sz="800" dirty="0"/>
          </a:p>
          <a:p>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Step 5  Baseline     with it and without it</a:t>
            </a:r>
            <a:endParaRPr lang="en-US" sz="800" dirty="0"/>
          </a:p>
          <a:p>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Step 6  Unattended   nobody is watching</a:t>
            </a:r>
            <a:endParaRPr lang="en-US" sz="800" dirty="0"/>
          </a:p>
          <a:p>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Step 7  Deliver      skill, evals, reasons</a:t>
            </a:r>
            <a:endParaRPr lang="en-US" sz="800" dirty="0"/>
          </a:p>
        </p:txBody>
      </p:sp>
      <p:sp>
        <p:nvSpPr>
          <p:cNvPr id="17" name="Text 15"/>
          <p:cNvSpPr txBox="1"/>
          <p:nvPr/>
        </p:nvSpPr>
        <p:spPr>
          <a:xfrm>
            <a:off x="8266176" y="2304288"/>
            <a:ext cx="3227832" cy="2523744"/>
          </a:xfrm>
          <a:prstGeom prst="rect">
            <a:avLst/>
          </a:prstGeom>
          <a:noFill/>
          <a:ln/>
        </p:spPr>
        <p:txBody>
          <a:bodyPr wrap="square" lIns="0" tIns="0" rIns="0" bIns="0" rtlCol="0" anchor="t"/>
          <a:lstStyle/>
          <a:p>
            <a:pPr indent="0" marL="0">
              <a:lnSpc>
                <a:spcPts val="1100"/>
              </a:lnSpc>
              <a:buNone/>
            </a:pPr>
            <a:r>
              <a:rPr lang="en-US" sz="800" dirty="0">
                <a:solidFill>
                  <a:srgbClr val="9AA5B8"/>
                </a:solidFill>
                <a:latin typeface="Courier New" pitchFamily="34" charset="0"/>
                <a:ea typeface="Courier New" pitchFamily="34" charset="-122"/>
                <a:cs typeface="Courier New" pitchFamily="34" charset="-120"/>
              </a:rPr>
              <a:t>$ python scripts/check_description.py .
</a:t>
            </a:r>
            <a:pPr indent="0" marL="0">
              <a:lnSpc>
                <a:spcPts val="1100"/>
              </a:lnSpc>
              <a:buNone/>
            </a:pPr>
            <a:r>
              <a:rPr lang="en-US" sz="800" b="1" dirty="0">
                <a:solidFill>
                  <a:srgbClr val="2AA88B"/>
                </a:solidFill>
                <a:latin typeface="Courier New" pitchFamily="34" charset="0"/>
                <a:ea typeface="Courier New" pitchFamily="34" charset="-122"/>
                <a:cs typeface="Courier New" pitchFamily="34" charset="-120"/>
              </a:rPr>
              <a:t>  OK   </a:t>
            </a:r>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930 characters, under the 1024
       limit.
</a:t>
            </a:r>
            <a:pPr indent="0" marL="0">
              <a:lnSpc>
                <a:spcPts val="1100"/>
              </a:lnSpc>
              <a:buNone/>
            </a:pPr>
            <a:r>
              <a:rPr lang="en-US" sz="800" b="1" dirty="0">
                <a:solidFill>
                  <a:srgbClr val="2AA88B"/>
                </a:solidFill>
                <a:latin typeface="Courier New" pitchFamily="34" charset="0"/>
                <a:ea typeface="Courier New" pitchFamily="34" charset="-122"/>
                <a:cs typeface="Courier New" pitchFamily="34" charset="-120"/>
              </a:rPr>
              <a:t>  OK   </a:t>
            </a:r>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Third person.
</a:t>
            </a:r>
            <a:pPr indent="0" marL="0">
              <a:lnSpc>
                <a:spcPts val="1100"/>
              </a:lnSpc>
              <a:buNone/>
            </a:pPr>
            <a:r>
              <a:rPr lang="en-US" sz="800" b="1" dirty="0">
                <a:solidFill>
                  <a:srgbClr val="2AA88B"/>
                </a:solidFill>
                <a:latin typeface="Courier New" pitchFamily="34" charset="0"/>
                <a:ea typeface="Courier New" pitchFamily="34" charset="-122"/>
                <a:cs typeface="Courier New" pitchFamily="34" charset="-120"/>
              </a:rPr>
              <a:t>  OK   </a:t>
            </a:r>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Opens with what the skill does.
</a:t>
            </a:r>
            <a:pPr indent="0" marL="0">
              <a:lnSpc>
                <a:spcPts val="1100"/>
              </a:lnSpc>
              <a:buNone/>
            </a:pPr>
            <a:r>
              <a:rPr lang="en-US" sz="800" b="1" dirty="0">
                <a:solidFill>
                  <a:srgbClr val="2AA88B"/>
                </a:solidFill>
                <a:latin typeface="Courier New" pitchFamily="34" charset="0"/>
                <a:ea typeface="Courier New" pitchFamily="34" charset="-122"/>
                <a:cs typeface="Courier New" pitchFamily="34" charset="-120"/>
              </a:rPr>
              <a:t>  OK   </a:t>
            </a:r>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States when to use it.
</a:t>
            </a:r>
            <a:pPr indent="0" marL="0">
              <a:lnSpc>
                <a:spcPts val="1100"/>
              </a:lnSpc>
              <a:buNone/>
            </a:pPr>
            <a:r>
              <a:rPr lang="en-US" sz="800" b="1" dirty="0">
                <a:solidFill>
                  <a:srgbClr val="2AA88B"/>
                </a:solidFill>
                <a:latin typeface="Courier New" pitchFamily="34" charset="0"/>
                <a:ea typeface="Courier New" pitchFamily="34" charset="-122"/>
                <a:cs typeface="Courier New" pitchFamily="34" charset="-120"/>
              </a:rPr>
              <a:t>  OK   </a:t>
            </a:r>
            <a:pPr indent="0" marL="0">
              <a:lnSpc>
                <a:spcPts val="1100"/>
              </a:lnSpc>
              <a:buNone/>
            </a:pPr>
            <a:r>
              <a:rPr lang="en-US" sz="800" dirty="0">
                <a:solidFill>
                  <a:srgbClr val="E9ECF2"/>
                </a:solidFill>
                <a:latin typeface="Courier New" pitchFamily="34" charset="0"/>
                <a:ea typeface="Courier New" pitchFamily="34" charset="-122"/>
                <a:cs typeface="Courier New" pitchFamily="34" charset="-120"/>
              </a:rPr>
              <a:t>Includes an explicit push toward
       triggering.
</a:t>
            </a:r>
            <a:pPr indent="0" marL="0">
              <a:lnSpc>
                <a:spcPts val="1100"/>
              </a:lnSpc>
              <a:buNone/>
            </a:pPr>
            <a:r>
              <a:rPr lang="en-US" sz="800" b="1" dirty="0">
                <a:solidFill>
                  <a:srgbClr val="E08A1E"/>
                </a:solidFill>
                <a:latin typeface="Courier New" pitchFamily="34" charset="0"/>
                <a:ea typeface="Courier New" pitchFamily="34" charset="-122"/>
                <a:cs typeface="Courier New" pitchFamily="34" charset="-120"/>
              </a:rPr>
              <a:t>       </a:t>
            </a:r>
            <a:pPr indent="0" marL="0">
              <a:lnSpc>
                <a:spcPts val="1100"/>
              </a:lnSpc>
              <a:buNone/>
            </a:pPr>
            <a:r>
              <a:rPr lang="en-US" sz="800" dirty="0">
                <a:solidFill>
                  <a:srgbClr val="E08A1E"/>
                </a:solidFill>
                <a:latin typeface="Courier New" pitchFamily="34" charset="0"/>
                <a:ea typeface="Courier New" pitchFamily="34" charset="-122"/>
                <a:cs typeface="Courier New" pitchFamily="34" charset="-120"/>
              </a:rPr>
              <a:t>
</a:t>
            </a:r>
            <a:pPr indent="0" marL="0">
              <a:lnSpc>
                <a:spcPts val="1100"/>
              </a:lnSpc>
              <a:buNone/>
            </a:pPr>
            <a:r>
              <a:rPr lang="en-US" sz="800" dirty="0">
                <a:solidFill>
                  <a:srgbClr val="9AA5B8"/>
                </a:solidFill>
                <a:latin typeface="Courier New" pitchFamily="34" charset="0"/>
                <a:ea typeface="Courier New" pitchFamily="34" charset="-122"/>
                <a:cs typeface="Courier New" pitchFamily="34" charset="-120"/>
              </a:rPr>
              <a:t>$ python scripts/validate_skill.py .
</a:t>
            </a:r>
            <a:pPr indent="0" marL="0">
              <a:lnSpc>
                <a:spcPts val="1100"/>
              </a:lnSpc>
              <a:buNone/>
            </a:pPr>
            <a:r>
              <a:rPr lang="en-US" sz="800" dirty="0">
                <a:solidFill>
                  <a:srgbClr val="2AA88B"/>
                </a:solidFill>
                <a:latin typeface="Courier New" pitchFamily="34" charset="0"/>
                <a:ea typeface="Courier New" pitchFamily="34" charset="-122"/>
                <a:cs typeface="Courier New" pitchFamily="34" charset="-120"/>
              </a:rPr>
              <a:t>  No errors. 0 warning(s).</a:t>
            </a:r>
            <a:endParaRPr lang="en-US" sz="800" dirty="0"/>
          </a:p>
        </p:txBody>
      </p:sp>
      <p:sp>
        <p:nvSpPr>
          <p:cNvPr id="21" name="Shape 19"/>
          <p:cNvSpPr/>
          <p:nvPr/>
        </p:nvSpPr>
        <p:spPr>
          <a:xfrm>
            <a:off x="3319272" y="5047488"/>
            <a:ext cx="5562295" cy="1170432"/>
          </a:xfrm>
          <a:prstGeom prst="roundRect">
            <a:avLst>
              <a:gd name="adj" fmla="val 4688"/>
            </a:avLst>
          </a:prstGeom>
          <a:solidFill>
            <a:srgbClr val="273040"/>
          </a:solidFill>
          <a:ln/>
        </p:spPr>
      </p:sp>
      <p:sp>
        <p:nvSpPr>
          <p:cNvPr id="22" name="Text 20"/>
          <p:cNvSpPr txBox="1"/>
          <p:nvPr/>
        </p:nvSpPr>
        <p:spPr>
          <a:xfrm>
            <a:off x="3557016" y="5175504"/>
            <a:ext cx="5086807" cy="219456"/>
          </a:xfrm>
          <a:prstGeom prst="rect">
            <a:avLst/>
          </a:prstGeom>
          <a:noFill/>
          <a:ln/>
        </p:spPr>
        <p:txBody>
          <a:bodyPr wrap="square" lIns="0" tIns="0" rIns="0" bIns="0" rtlCol="0" anchor="t"/>
          <a:lstStyle/>
          <a:p>
            <a:pPr indent="0" marL="0">
              <a:buNone/>
            </a:pPr>
            <a:r>
              <a:rPr lang="en-US" sz="1000" b="1" spc="120" kern="0" dirty="0">
                <a:solidFill>
                  <a:srgbClr val="2AA88B"/>
                </a:solidFill>
                <a:latin typeface="Courier New" pitchFamily="34" charset="0"/>
                <a:ea typeface="Courier New" pitchFamily="34" charset="-122"/>
                <a:cs typeface="Courier New" pitchFamily="34" charset="-120"/>
              </a:rPr>
              <a:t>THE BODIES OF KNOWLEDGE I PUT IN IT</a:t>
            </a:r>
            <a:endParaRPr lang="en-US" sz="1000" dirty="0"/>
          </a:p>
        </p:txBody>
      </p:sp>
      <p:sp>
        <p:nvSpPr>
          <p:cNvPr id="23" name="Text 21"/>
          <p:cNvSpPr txBox="1"/>
          <p:nvPr/>
        </p:nvSpPr>
        <p:spPr>
          <a:xfrm>
            <a:off x="3557016" y="5431536"/>
            <a:ext cx="2451964" cy="256032"/>
          </a:xfrm>
          <a:prstGeom prst="rect">
            <a:avLst/>
          </a:prstGeom>
          <a:noFill/>
          <a:ln/>
        </p:spPr>
        <p:txBody>
          <a:bodyPr wrap="square" lIns="0" tIns="0" rIns="0" bIns="0" rtlCol="0" anchor="t"/>
          <a:lstStyle/>
          <a:p>
            <a:pPr indent="0" marL="0">
              <a:lnSpc>
                <a:spcPts val="950"/>
              </a:lnSpc>
              <a:buNone/>
            </a:pPr>
            <a:r>
              <a:rPr lang="en-US" sz="850" b="1" dirty="0">
                <a:solidFill>
                  <a:srgbClr val="2AA88B"/>
                </a:solidFill>
                <a:latin typeface="Calibri" pitchFamily="34" charset="0"/>
                <a:ea typeface="Calibri" pitchFamily="34" charset="-122"/>
                <a:cs typeface="Calibri" pitchFamily="34" charset="-120"/>
              </a:rPr>
              <a:t>ELICITATION </a:t>
            </a:r>
            <a:pPr indent="0" marL="0">
              <a:lnSpc>
                <a:spcPts val="950"/>
              </a:lnSpc>
              <a:buNone/>
            </a:pPr>
            <a:r>
              <a:rPr lang="en-US" sz="750" dirty="0">
                <a:solidFill>
                  <a:srgbClr val="9AA5B8"/>
                </a:solidFill>
                <a:latin typeface="Courier New" pitchFamily="34" charset="0"/>
                <a:ea typeface="Courier New" pitchFamily="34" charset="-122"/>
                <a:cs typeface="Courier New" pitchFamily="34" charset="-120"/>
              </a:rPr>
              <a:t>127</a:t>
            </a:r>
            <a:pPr indent="0" marL="0">
              <a:lnSpc>
                <a:spcPts val="950"/>
              </a:lnSpc>
              <a:buNone/>
            </a:pPr>
            <a:endParaRPr lang="en-US" sz="850" dirty="0"/>
          </a:p>
          <a:p>
            <a:pPr indent="0" marL="0">
              <a:lnSpc>
                <a:spcPts val="950"/>
              </a:lnSpc>
              <a:buNone/>
            </a:pPr>
            <a:r>
              <a:rPr lang="en-US" sz="850" dirty="0">
                <a:solidFill>
                  <a:srgbClr val="E9ECF2"/>
                </a:solidFill>
                <a:latin typeface="Calibri" pitchFamily="34" charset="0"/>
                <a:ea typeface="Calibri" pitchFamily="34" charset="-122"/>
                <a:cs typeface="Calibri" pitchFamily="34" charset="-120"/>
              </a:rPr>
              <a:t>rules from an expert who does not notice them</a:t>
            </a:r>
            <a:endParaRPr lang="en-US" sz="850" dirty="0"/>
          </a:p>
        </p:txBody>
      </p:sp>
      <p:sp>
        <p:nvSpPr>
          <p:cNvPr id="24" name="Text 22"/>
          <p:cNvSpPr txBox="1"/>
          <p:nvPr/>
        </p:nvSpPr>
        <p:spPr>
          <a:xfrm>
            <a:off x="6100420" y="5431536"/>
            <a:ext cx="2451964" cy="256032"/>
          </a:xfrm>
          <a:prstGeom prst="rect">
            <a:avLst/>
          </a:prstGeom>
          <a:noFill/>
          <a:ln/>
        </p:spPr>
        <p:txBody>
          <a:bodyPr wrap="square" lIns="0" tIns="0" rIns="0" bIns="0" rtlCol="0" anchor="t"/>
          <a:lstStyle/>
          <a:p>
            <a:pPr indent="0" marL="0">
              <a:lnSpc>
                <a:spcPts val="950"/>
              </a:lnSpc>
              <a:buNone/>
            </a:pPr>
            <a:r>
              <a:rPr lang="en-US" sz="850" b="1" dirty="0">
                <a:solidFill>
                  <a:srgbClr val="2AA88B"/>
                </a:solidFill>
                <a:latin typeface="Calibri" pitchFamily="34" charset="0"/>
                <a:ea typeface="Calibri" pitchFamily="34" charset="-122"/>
                <a:cs typeface="Calibri" pitchFamily="34" charset="-120"/>
              </a:rPr>
              <a:t>TRIAGE </a:t>
            </a:r>
            <a:pPr indent="0" marL="0">
              <a:lnSpc>
                <a:spcPts val="950"/>
              </a:lnSpc>
              <a:buNone/>
            </a:pPr>
            <a:r>
              <a:rPr lang="en-US" sz="750" dirty="0">
                <a:solidFill>
                  <a:srgbClr val="9AA5B8"/>
                </a:solidFill>
                <a:latin typeface="Courier New" pitchFamily="34" charset="0"/>
                <a:ea typeface="Courier New" pitchFamily="34" charset="-122"/>
                <a:cs typeface="Courier New" pitchFamily="34" charset="-120"/>
              </a:rPr>
              <a:t>124</a:t>
            </a:r>
            <a:pPr indent="0" marL="0">
              <a:lnSpc>
                <a:spcPts val="950"/>
              </a:lnSpc>
              <a:buNone/>
            </a:pPr>
            <a:endParaRPr lang="en-US" sz="850" dirty="0"/>
          </a:p>
          <a:p>
            <a:pPr indent="0" marL="0">
              <a:lnSpc>
                <a:spcPts val="950"/>
              </a:lnSpc>
              <a:buNone/>
            </a:pPr>
            <a:r>
              <a:rPr lang="en-US" sz="850" dirty="0">
                <a:solidFill>
                  <a:srgbClr val="E9ECF2"/>
                </a:solidFill>
                <a:latin typeface="Calibri" pitchFamily="34" charset="0"/>
                <a:ea typeface="Calibri" pitchFamily="34" charset="-122"/>
                <a:cs typeface="Calibri" pitchFamily="34" charset="-120"/>
              </a:rPr>
              <a:t>seven worked cases for not building</a:t>
            </a:r>
            <a:endParaRPr lang="en-US" sz="850" dirty="0"/>
          </a:p>
        </p:txBody>
      </p:sp>
      <p:sp>
        <p:nvSpPr>
          <p:cNvPr id="25" name="Text 23"/>
          <p:cNvSpPr txBox="1"/>
          <p:nvPr/>
        </p:nvSpPr>
        <p:spPr>
          <a:xfrm>
            <a:off x="3557016" y="5687568"/>
            <a:ext cx="2451964" cy="256032"/>
          </a:xfrm>
          <a:prstGeom prst="rect">
            <a:avLst/>
          </a:prstGeom>
          <a:noFill/>
          <a:ln/>
        </p:spPr>
        <p:txBody>
          <a:bodyPr wrap="square" lIns="0" tIns="0" rIns="0" bIns="0" rtlCol="0" anchor="t"/>
          <a:lstStyle/>
          <a:p>
            <a:pPr indent="0" marL="0">
              <a:lnSpc>
                <a:spcPts val="950"/>
              </a:lnSpc>
              <a:buNone/>
            </a:pPr>
            <a:r>
              <a:rPr lang="en-US" sz="850" b="1" dirty="0">
                <a:solidFill>
                  <a:srgbClr val="2AA88B"/>
                </a:solidFill>
                <a:latin typeface="Calibri" pitchFamily="34" charset="0"/>
                <a:ea typeface="Calibri" pitchFamily="34" charset="-122"/>
                <a:cs typeface="Calibri" pitchFamily="34" charset="-120"/>
              </a:rPr>
              <a:t>RUNTIME </a:t>
            </a:r>
            <a:pPr indent="0" marL="0">
              <a:lnSpc>
                <a:spcPts val="950"/>
              </a:lnSpc>
              <a:buNone/>
            </a:pPr>
            <a:r>
              <a:rPr lang="en-US" sz="750" dirty="0">
                <a:solidFill>
                  <a:srgbClr val="9AA5B8"/>
                </a:solidFill>
                <a:latin typeface="Courier New" pitchFamily="34" charset="0"/>
                <a:ea typeface="Courier New" pitchFamily="34" charset="-122"/>
                <a:cs typeface="Courier New" pitchFamily="34" charset="-120"/>
              </a:rPr>
              <a:t>138</a:t>
            </a:r>
            <a:pPr indent="0" marL="0">
              <a:lnSpc>
                <a:spcPts val="950"/>
              </a:lnSpc>
              <a:buNone/>
            </a:pPr>
            <a:endParaRPr lang="en-US" sz="850" dirty="0"/>
          </a:p>
          <a:p>
            <a:pPr indent="0" marL="0">
              <a:lnSpc>
                <a:spcPts val="950"/>
              </a:lnSpc>
              <a:buNone/>
            </a:pPr>
            <a:r>
              <a:rPr lang="en-US" sz="850" dirty="0">
                <a:solidFill>
                  <a:srgbClr val="E9ECF2"/>
                </a:solidFill>
                <a:latin typeface="Calibri" pitchFamily="34" charset="0"/>
                <a:ea typeface="Calibri" pitchFamily="34" charset="-122"/>
                <a:cs typeface="Calibri" pitchFamily="34" charset="-120"/>
              </a:rPr>
              <a:t>what survives a move, and how unattended runs die</a:t>
            </a:r>
            <a:endParaRPr lang="en-US" sz="850" dirty="0"/>
          </a:p>
        </p:txBody>
      </p:sp>
      <p:sp>
        <p:nvSpPr>
          <p:cNvPr id="26" name="Text 24"/>
          <p:cNvSpPr txBox="1"/>
          <p:nvPr/>
        </p:nvSpPr>
        <p:spPr>
          <a:xfrm>
            <a:off x="6100420" y="5687568"/>
            <a:ext cx="2451964" cy="256032"/>
          </a:xfrm>
          <a:prstGeom prst="rect">
            <a:avLst/>
          </a:prstGeom>
          <a:noFill/>
          <a:ln/>
        </p:spPr>
        <p:txBody>
          <a:bodyPr wrap="square" lIns="0" tIns="0" rIns="0" bIns="0" rtlCol="0" anchor="t"/>
          <a:lstStyle/>
          <a:p>
            <a:pPr indent="0" marL="0">
              <a:lnSpc>
                <a:spcPts val="950"/>
              </a:lnSpc>
              <a:buNone/>
            </a:pPr>
            <a:r>
              <a:rPr lang="en-US" sz="850" b="1" dirty="0">
                <a:solidFill>
                  <a:srgbClr val="2AA88B"/>
                </a:solidFill>
                <a:latin typeface="Calibri" pitchFamily="34" charset="0"/>
                <a:ea typeface="Calibri" pitchFamily="34" charset="-122"/>
                <a:cs typeface="Calibri" pitchFamily="34" charset="-120"/>
              </a:rPr>
              <a:t>EVALUATION </a:t>
            </a:r>
            <a:pPr indent="0" marL="0">
              <a:lnSpc>
                <a:spcPts val="950"/>
              </a:lnSpc>
              <a:buNone/>
            </a:pPr>
            <a:r>
              <a:rPr lang="en-US" sz="750" dirty="0">
                <a:solidFill>
                  <a:srgbClr val="9AA5B8"/>
                </a:solidFill>
                <a:latin typeface="Courier New" pitchFamily="34" charset="0"/>
                <a:ea typeface="Courier New" pitchFamily="34" charset="-122"/>
                <a:cs typeface="Courier New" pitchFamily="34" charset="-120"/>
              </a:rPr>
              <a:t>170</a:t>
            </a:r>
            <a:pPr indent="0" marL="0">
              <a:lnSpc>
                <a:spcPts val="950"/>
              </a:lnSpc>
              <a:buNone/>
            </a:pPr>
            <a:endParaRPr lang="en-US" sz="850" dirty="0"/>
          </a:p>
          <a:p>
            <a:pPr indent="0" marL="0">
              <a:lnSpc>
                <a:spcPts val="950"/>
              </a:lnSpc>
              <a:buNone/>
            </a:pPr>
            <a:r>
              <a:rPr lang="en-US" sz="850" dirty="0">
                <a:solidFill>
                  <a:srgbClr val="E9ECF2"/>
                </a:solidFill>
                <a:latin typeface="Calibri" pitchFamily="34" charset="0"/>
                <a:ea typeface="Calibri" pitchFamily="34" charset="-122"/>
                <a:cs typeface="Calibri" pitchFamily="34" charset="-120"/>
              </a:rPr>
              <a:t>running it against no skill, by hand</a:t>
            </a:r>
            <a:endParaRPr lang="en-US" sz="850" dirty="0"/>
          </a:p>
        </p:txBody>
      </p:sp>
      <p:sp>
        <p:nvSpPr>
          <p:cNvPr id="27" name="Text 25"/>
          <p:cNvSpPr txBox="1"/>
          <p:nvPr/>
        </p:nvSpPr>
        <p:spPr>
          <a:xfrm>
            <a:off x="3557016" y="5943600"/>
            <a:ext cx="2451964" cy="256032"/>
          </a:xfrm>
          <a:prstGeom prst="rect">
            <a:avLst/>
          </a:prstGeom>
          <a:noFill/>
          <a:ln/>
        </p:spPr>
        <p:txBody>
          <a:bodyPr wrap="square" lIns="0" tIns="0" rIns="0" bIns="0" rtlCol="0" anchor="t"/>
          <a:lstStyle/>
          <a:p>
            <a:pPr indent="0" marL="0">
              <a:lnSpc>
                <a:spcPts val="950"/>
              </a:lnSpc>
              <a:buNone/>
            </a:pPr>
            <a:r>
              <a:rPr lang="en-US" sz="850" b="1" dirty="0">
                <a:solidFill>
                  <a:srgbClr val="2AA88B"/>
                </a:solidFill>
                <a:latin typeface="Calibri" pitchFamily="34" charset="0"/>
                <a:ea typeface="Calibri" pitchFamily="34" charset="-122"/>
                <a:cs typeface="Calibri" pitchFamily="34" charset="-120"/>
              </a:rPr>
              <a:t>DIAGNOSIS </a:t>
            </a:r>
            <a:pPr indent="0" marL="0">
              <a:lnSpc>
                <a:spcPts val="950"/>
              </a:lnSpc>
              <a:buNone/>
            </a:pPr>
            <a:r>
              <a:rPr lang="en-US" sz="750" dirty="0">
                <a:solidFill>
                  <a:srgbClr val="9AA5B8"/>
                </a:solidFill>
                <a:latin typeface="Courier New" pitchFamily="34" charset="0"/>
                <a:ea typeface="Courier New" pitchFamily="34" charset="-122"/>
                <a:cs typeface="Courier New" pitchFamily="34" charset="-120"/>
              </a:rPr>
              <a:t>115</a:t>
            </a:r>
            <a:pPr indent="0" marL="0">
              <a:lnSpc>
                <a:spcPts val="950"/>
              </a:lnSpc>
              <a:buNone/>
            </a:pPr>
            <a:endParaRPr lang="en-US" sz="850" dirty="0"/>
          </a:p>
          <a:p>
            <a:pPr indent="0" marL="0">
              <a:lnSpc>
                <a:spcPts val="950"/>
              </a:lnSpc>
              <a:buNone/>
            </a:pPr>
            <a:r>
              <a:rPr lang="en-US" sz="850" dirty="0">
                <a:solidFill>
                  <a:srgbClr val="E9ECF2"/>
                </a:solidFill>
                <a:latin typeface="Calibri" pitchFamily="34" charset="0"/>
                <a:ea typeface="Calibri" pitchFamily="34" charset="-122"/>
                <a:cs typeface="Calibri" pitchFamily="34" charset="-120"/>
              </a:rPr>
              <a:t>an ordered checklist for it isn't firing</a:t>
            </a:r>
            <a:endParaRPr lang="en-US" sz="850" dirty="0"/>
          </a:p>
        </p:txBody>
      </p:sp>
      <p:sp>
        <p:nvSpPr>
          <p:cNvPr id="28" name="Text 26"/>
          <p:cNvSpPr txBox="1"/>
          <p:nvPr/>
        </p:nvSpPr>
        <p:spPr>
          <a:xfrm>
            <a:off x="6100420" y="5943600"/>
            <a:ext cx="2451964" cy="256032"/>
          </a:xfrm>
          <a:prstGeom prst="rect">
            <a:avLst/>
          </a:prstGeom>
          <a:noFill/>
          <a:ln/>
        </p:spPr>
        <p:txBody>
          <a:bodyPr wrap="square" lIns="0" tIns="0" rIns="0" bIns="0" rtlCol="0" anchor="t"/>
          <a:lstStyle/>
          <a:p>
            <a:pPr indent="0" marL="0">
              <a:lnSpc>
                <a:spcPts val="950"/>
              </a:lnSpc>
              <a:buNone/>
            </a:pPr>
            <a:r>
              <a:rPr lang="en-US" sz="850" b="1" dirty="0">
                <a:solidFill>
                  <a:srgbClr val="2AA88B"/>
                </a:solidFill>
                <a:latin typeface="Calibri" pitchFamily="34" charset="0"/>
                <a:ea typeface="Calibri" pitchFamily="34" charset="-122"/>
                <a:cs typeface="Calibri" pitchFamily="34" charset="-120"/>
              </a:rPr>
              <a:t>THE SPEC, AS CODE </a:t>
            </a:r>
            <a:pPr indent="0" marL="0">
              <a:lnSpc>
                <a:spcPts val="950"/>
              </a:lnSpc>
              <a:buNone/>
            </a:pPr>
            <a:r>
              <a:rPr lang="en-US" sz="750" dirty="0">
                <a:solidFill>
                  <a:srgbClr val="9AA5B8"/>
                </a:solidFill>
                <a:latin typeface="Courier New" pitchFamily="34" charset="0"/>
                <a:ea typeface="Courier New" pitchFamily="34" charset="-122"/>
                <a:cs typeface="Courier New" pitchFamily="34" charset="-120"/>
              </a:rPr>
              <a:t>519</a:t>
            </a:r>
            <a:pPr indent="0" marL="0">
              <a:lnSpc>
                <a:spcPts val="950"/>
              </a:lnSpc>
              <a:buNone/>
            </a:pPr>
            <a:endParaRPr lang="en-US" sz="850" dirty="0"/>
          </a:p>
          <a:p>
            <a:pPr indent="0" marL="0">
              <a:lnSpc>
                <a:spcPts val="950"/>
              </a:lnSpc>
              <a:buNone/>
            </a:pPr>
            <a:r>
              <a:rPr lang="en-US" sz="850" dirty="0">
                <a:solidFill>
                  <a:srgbClr val="E9ECF2"/>
                </a:solidFill>
                <a:latin typeface="Calibri" pitchFamily="34" charset="0"/>
                <a:ea typeface="Calibri" pitchFamily="34" charset="-122"/>
                <a:cs typeface="Calibri" pitchFamily="34" charset="-120"/>
              </a:rPr>
              <a:t>the caps and the rules, enforced not remembered</a:t>
            </a:r>
            <a:endParaRPr lang="en-US" sz="850" dirty="0"/>
          </a:p>
        </p:txBody>
      </p:sp>
      <p:sp>
        <p:nvSpPr>
          <p:cNvPr id="29" name="Text 27"/>
          <p:cNvSpPr txBox="1"/>
          <p:nvPr/>
        </p:nvSpPr>
        <p:spPr>
          <a:xfrm>
            <a:off x="548640" y="6382512"/>
            <a:ext cx="11094415" cy="274320"/>
          </a:xfrm>
          <a:prstGeom prst="rect">
            <a:avLst/>
          </a:prstGeom>
          <a:noFill/>
          <a:ln/>
        </p:spPr>
        <p:txBody>
          <a:bodyPr wrap="square" lIns="0" tIns="0" rIns="0" bIns="0" rtlCol="0" anchor="ctr"/>
          <a:lstStyle/>
          <a:p>
            <a:pPr indent="0" marL="0">
              <a:buNone/>
            </a:pPr>
            <a:r>
              <a:rPr lang="en-US" sz="900" i="1" dirty="0">
                <a:solidFill>
                  <a:srgbClr val="6E7A8E"/>
                </a:solidFill>
                <a:latin typeface="Calibri" pitchFamily="34" charset="0"/>
                <a:ea typeface="Calibri" pitchFamily="34" charset="-122"/>
                <a:cs typeface="Calibri" pitchFamily="34" charset="-120"/>
              </a:rPr>
              <a:t>The skill-authoring skill as installed on this account. Both terminal blocks are real output, run on 8 September 2026. Long strings elided at [...].</a:t>
            </a:r>
            <a:endParaRPr lang="en-US" sz="9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
    <p:bg>
      <p:bgPr>
        <a:solidFill>
          <a:srgbClr val="0A1214"/>
        </a:solidFill>
        <a:effectLst/>
      </p:bgPr>
    </p:bg>
    <p:spTree>
      <p:nvGrpSpPr>
        <p:cNvPr id="1" name=""/>
        <p:cNvGrpSpPr/>
        <p:nvPr/>
      </p:nvGrpSpPr>
      <p:grpSpPr>
        <a:xfrm>
          <a:off x="0" y="0"/>
          <a:ext cx="0" cy="0"/>
          <a:chOff x="0" y="0"/>
          <a:chExt cx="0" cy="0"/>
        </a:xfrm>
      </p:grpSpPr>
      <p:sp>
        <p:nvSpPr>
          <p:cNvPr id="2" name="Text 0"/>
          <p:cNvSpPr txBox="1"/>
          <p:nvPr/>
        </p:nvSpPr>
        <p:spPr>
          <a:xfrm>
            <a:off x="457200" y="292608"/>
            <a:ext cx="11247120" cy="45720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Writing Agent Skills That Live in a Python Repo</a:t>
            </a:r>
            <a:endParaRPr lang="en-US" sz="3200" dirty="0"/>
          </a:p>
        </p:txBody>
      </p:sp>
      <p:sp>
        <p:nvSpPr>
          <p:cNvPr id="3" name="Text 1"/>
          <p:cNvSpPr txBox="1"/>
          <p:nvPr/>
        </p:nvSpPr>
        <p:spPr>
          <a:xfrm>
            <a:off x="457200" y="786384"/>
            <a:ext cx="11247120" cy="274320"/>
          </a:xfrm>
          <a:prstGeom prst="rect">
            <a:avLst/>
          </a:prstGeom>
          <a:noFill/>
          <a:ln/>
        </p:spPr>
        <p:txBody>
          <a:bodyPr wrap="square" lIns="0" tIns="0" rIns="0" bIns="0" rtlCol="0" anchor="ctr"/>
          <a:lstStyle/>
          <a:p>
            <a:pPr indent="0" marL="0">
              <a:buNone/>
            </a:pPr>
            <a:r>
              <a:rPr lang="en-US" sz="1300" i="1" dirty="0">
                <a:solidFill>
                  <a:srgbClr val="02C39A"/>
                </a:solidFill>
                <a:latin typeface="Calibri" pitchFamily="34" charset="0"/>
                <a:ea typeface="Calibri" pitchFamily="34" charset="-122"/>
                <a:cs typeface="Calibri" pitchFamily="34" charset="-120"/>
              </a:rPr>
              <a:t>Repo-specific memory: what only this codebase can tell an agent, in under 500 lines.</a:t>
            </a:r>
            <a:endParaRPr lang="en-US" sz="1300" dirty="0"/>
          </a:p>
        </p:txBody>
      </p:sp>
      <p:sp>
        <p:nvSpPr>
          <p:cNvPr id="4" name="Shape 2"/>
          <p:cNvSpPr/>
          <p:nvPr/>
        </p:nvSpPr>
        <p:spPr>
          <a:xfrm>
            <a:off x="457200" y="1298448"/>
            <a:ext cx="3703320" cy="4233672"/>
          </a:xfrm>
          <a:prstGeom prst="roundRect">
            <a:avLst>
              <a:gd name="adj" fmla="val 1481"/>
            </a:avLst>
          </a:prstGeom>
          <a:solidFill>
            <a:srgbClr val="18262A"/>
          </a:solidFill>
          <a:ln w="12700">
            <a:solidFill>
              <a:srgbClr val="24393E"/>
            </a:solidFill>
            <a:prstDash val="solid"/>
          </a:ln>
        </p:spPr>
      </p:sp>
      <p:sp>
        <p:nvSpPr>
          <p:cNvPr id="5" name="Text 3"/>
          <p:cNvSpPr txBox="1"/>
          <p:nvPr/>
        </p:nvSpPr>
        <p:spPr>
          <a:xfrm>
            <a:off x="621792" y="1408176"/>
            <a:ext cx="3383280" cy="219456"/>
          </a:xfrm>
          <a:prstGeom prst="rect">
            <a:avLst/>
          </a:prstGeom>
          <a:noFill/>
          <a:ln/>
        </p:spPr>
        <p:txBody>
          <a:bodyPr wrap="square" lIns="0" tIns="0" rIns="0" bIns="0" rtlCol="0" anchor="ctr"/>
          <a:lstStyle/>
          <a:p>
            <a:pPr indent="0" marL="0">
              <a:buNone/>
            </a:pPr>
            <a:r>
              <a:rPr lang="en-US" sz="1100" b="1" spc="140" kern="0" dirty="0">
                <a:solidFill>
                  <a:srgbClr val="02C39A"/>
                </a:solidFill>
                <a:latin typeface="Calibri" pitchFamily="34" charset="0"/>
                <a:ea typeface="Calibri" pitchFamily="34" charset="-122"/>
                <a:cs typeface="Calibri" pitchFamily="34" charset="-120"/>
              </a:rPr>
              <a:t>ANATOMY ON DISK</a:t>
            </a:r>
            <a:endParaRPr lang="en-US" sz="1100" dirty="0"/>
          </a:p>
        </p:txBody>
      </p:sp>
      <p:sp>
        <p:nvSpPr>
          <p:cNvPr id="6" name="Shape 4"/>
          <p:cNvSpPr/>
          <p:nvPr/>
        </p:nvSpPr>
        <p:spPr>
          <a:xfrm>
            <a:off x="621792" y="1664208"/>
            <a:ext cx="3383280" cy="1298448"/>
          </a:xfrm>
          <a:prstGeom prst="roundRect">
            <a:avLst>
              <a:gd name="adj" fmla="val 3521"/>
            </a:avLst>
          </a:prstGeom>
          <a:solidFill>
            <a:srgbClr val="091214"/>
          </a:solidFill>
          <a:ln/>
        </p:spPr>
      </p:sp>
      <p:sp>
        <p:nvSpPr>
          <p:cNvPr id="7" name="Text 5"/>
          <p:cNvSpPr txBox="1"/>
          <p:nvPr/>
        </p:nvSpPr>
        <p:spPr>
          <a:xfrm>
            <a:off x="713232" y="1719072"/>
            <a:ext cx="3246120" cy="1207008"/>
          </a:xfrm>
          <a:prstGeom prst="rect">
            <a:avLst/>
          </a:prstGeom>
          <a:noFill/>
          <a:ln/>
        </p:spPr>
        <p:txBody>
          <a:bodyPr wrap="square" lIns="0" tIns="0" rIns="0" bIns="0" rtlCol="0" anchor="ctr"/>
          <a:lstStyle/>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repo/</a:t>
            </a:r>
            <a:endParaRPr lang="en-US" sz="800" dirty="0"/>
          </a:p>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 pyproject.toml   src/   tests/</a:t>
            </a:r>
            <a:endParaRPr lang="en-US" sz="800" dirty="0"/>
          </a:p>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 .claude/skills/</a:t>
            </a:r>
            <a:endParaRPr lang="en-US" sz="800" dirty="0"/>
          </a:p>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    `-- run-migrations/</a:t>
            </a:r>
            <a:endParaRPr lang="en-US" sz="800" dirty="0"/>
          </a:p>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        |-- SKILL.md      &lt;- the instructions       </a:t>
            </a:r>
            <a:endParaRPr lang="en-US" sz="800" dirty="0"/>
          </a:p>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        |-- references/   &lt;- the background detail</a:t>
            </a:r>
            <a:endParaRPr lang="en-US" sz="800" dirty="0"/>
          </a:p>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        |     `-- rollback.md</a:t>
            </a:r>
            <a:endParaRPr lang="en-US" sz="800" dirty="0"/>
          </a:p>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        |-- scripts/      &lt;- deterministic work</a:t>
            </a:r>
            <a:endParaRPr lang="en-US" sz="800" dirty="0"/>
          </a:p>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        |     `-- verify_plan.py</a:t>
            </a:r>
            <a:endParaRPr lang="en-US" sz="800" dirty="0"/>
          </a:p>
          <a:p>
            <a:pPr indent="0" marL="0">
              <a:lnSpc>
                <a:spcPts val="1100"/>
              </a:lnSpc>
              <a:buNone/>
            </a:pPr>
            <a:r>
              <a:rPr lang="en-US" sz="800" dirty="0">
                <a:solidFill>
                  <a:srgbClr val="BFEFE3"/>
                </a:solidFill>
                <a:latin typeface="Courier New" pitchFamily="34" charset="0"/>
                <a:ea typeface="Courier New" pitchFamily="34" charset="-122"/>
                <a:cs typeface="Courier New" pitchFamily="34" charset="-120"/>
              </a:rPr>
              <a:t>        `-- evals/evals.json</a:t>
            </a:r>
            <a:endParaRPr lang="en-US" sz="800" dirty="0"/>
          </a:p>
        </p:txBody>
      </p:sp>
      <p:sp>
        <p:nvSpPr>
          <p:cNvPr id="8" name="Text 6"/>
          <p:cNvSpPr txBox="1"/>
          <p:nvPr/>
        </p:nvSpPr>
        <p:spPr>
          <a:xfrm>
            <a:off x="621792" y="3072384"/>
            <a:ext cx="3383280" cy="219456"/>
          </a:xfrm>
          <a:prstGeom prst="rect">
            <a:avLst/>
          </a:prstGeom>
          <a:noFill/>
          <a:ln/>
        </p:spPr>
        <p:txBody>
          <a:bodyPr wrap="square" lIns="0" tIns="0" rIns="0" bIns="0" rtlCol="0" anchor="ctr"/>
          <a:lstStyle/>
          <a:p>
            <a:pPr indent="0" marL="0">
              <a:buNone/>
            </a:pPr>
            <a:r>
              <a:rPr lang="en-US" sz="1100" b="1" spc="140" kern="0" dirty="0">
                <a:solidFill>
                  <a:srgbClr val="02C39A"/>
                </a:solidFill>
                <a:latin typeface="Calibri" pitchFamily="34" charset="0"/>
                <a:ea typeface="Calibri" pitchFamily="34" charset="-122"/>
                <a:cs typeface="Calibri" pitchFamily="34" charset="-120"/>
              </a:rPr>
              <a:t>FRONTMATTER THAT TRAVELS</a:t>
            </a:r>
            <a:endParaRPr lang="en-US" sz="1100" dirty="0"/>
          </a:p>
        </p:txBody>
      </p:sp>
      <p:sp>
        <p:nvSpPr>
          <p:cNvPr id="9" name="Shape 7"/>
          <p:cNvSpPr/>
          <p:nvPr/>
        </p:nvSpPr>
        <p:spPr>
          <a:xfrm>
            <a:off x="621792" y="3328416"/>
            <a:ext cx="3383280" cy="1444752"/>
          </a:xfrm>
          <a:prstGeom prst="roundRect">
            <a:avLst>
              <a:gd name="adj" fmla="val 3165"/>
            </a:avLst>
          </a:prstGeom>
          <a:solidFill>
            <a:srgbClr val="091214"/>
          </a:solidFill>
          <a:ln/>
        </p:spPr>
      </p:sp>
      <p:sp>
        <p:nvSpPr>
          <p:cNvPr id="10" name="Text 8"/>
          <p:cNvSpPr txBox="1"/>
          <p:nvPr/>
        </p:nvSpPr>
        <p:spPr>
          <a:xfrm>
            <a:off x="713232" y="3392424"/>
            <a:ext cx="3246120" cy="1243584"/>
          </a:xfrm>
          <a:prstGeom prst="rect">
            <a:avLst/>
          </a:prstGeom>
          <a:noFill/>
          <a:ln/>
        </p:spPr>
        <p:txBody>
          <a:bodyPr wrap="square" lIns="0" tIns="0" rIns="0" bIns="0" rtlCol="0" anchor="ctr"/>
          <a:lstStyle/>
          <a:p>
            <a:pPr indent="0" marL="0">
              <a:lnSpc>
                <a:spcPts val="1200"/>
              </a:lnSpc>
              <a:buNone/>
            </a:pPr>
            <a:r>
              <a:rPr lang="en-US" sz="850" dirty="0">
                <a:solidFill>
                  <a:srgbClr val="80999F"/>
                </a:solidFill>
                <a:latin typeface="Courier New" pitchFamily="34" charset="0"/>
                <a:ea typeface="Courier New" pitchFamily="34" charset="-122"/>
                <a:cs typeface="Courier New" pitchFamily="34" charset="-120"/>
              </a:rPr>
              <a:t>---</a:t>
            </a:r>
            <a:endParaRPr lang="en-US" sz="850" dirty="0"/>
          </a:p>
          <a:p>
            <a:pPr indent="0" marL="0">
              <a:lnSpc>
                <a:spcPts val="1200"/>
              </a:lnSpc>
              <a:buNone/>
            </a:pPr>
            <a:r>
              <a:rPr lang="en-US" sz="850" dirty="0">
                <a:solidFill>
                  <a:srgbClr val="80999F"/>
                </a:solidFill>
                <a:latin typeface="Courier New" pitchFamily="34" charset="0"/>
                <a:ea typeface="Courier New" pitchFamily="34" charset="-122"/>
                <a:cs typeface="Courier New" pitchFamily="34" charset="-120"/>
              </a:rPr>
              <a:t>name: </a:t>
            </a:r>
            <a:endParaRPr lang="en-US" sz="850" dirty="0"/>
          </a:p>
          <a:p>
            <a:pPr indent="0" marL="0">
              <a:lnSpc>
                <a:spcPts val="1200"/>
              </a:lnSpc>
              <a:buNone/>
            </a:pPr>
            <a:r>
              <a:rPr lang="en-US" sz="850" dirty="0">
                <a:solidFill>
                  <a:srgbClr val="FFFFFF"/>
                </a:solidFill>
                <a:latin typeface="Courier New" pitchFamily="34" charset="0"/>
                <a:ea typeface="Courier New" pitchFamily="34" charset="-122"/>
                <a:cs typeface="Courier New" pitchFamily="34" charset="-120"/>
              </a:rPr>
              <a:t>run-migrations
</a:t>
            </a:r>
            <a:pPr indent="0" marL="0">
              <a:lnSpc>
                <a:spcPts val="1200"/>
              </a:lnSpc>
              <a:buNone/>
            </a:pPr>
            <a:r>
              <a:rPr lang="en-US" sz="850" dirty="0">
                <a:solidFill>
                  <a:srgbClr val="80999F"/>
                </a:solidFill>
                <a:latin typeface="Courier New" pitchFamily="34" charset="0"/>
                <a:ea typeface="Courier New" pitchFamily="34" charset="-122"/>
                <a:cs typeface="Courier New" pitchFamily="34" charset="-120"/>
              </a:rPr>
              <a:t>description: </a:t>
            </a:r>
            <a:pPr indent="0" marL="0">
              <a:lnSpc>
                <a:spcPts val="1200"/>
              </a:lnSpc>
              <a:buNone/>
            </a:pPr>
            <a:r>
              <a:rPr lang="en-US" sz="850" dirty="0">
                <a:solidFill>
                  <a:srgbClr val="BFEFE3"/>
                </a:solidFill>
                <a:latin typeface="Courier New" pitchFamily="34" charset="0"/>
                <a:ea typeface="Courier New" pitchFamily="34" charset="-122"/>
                <a:cs typeface="Courier New" pitchFamily="34" charset="-120"/>
              </a:rPr>
              <a:t>Applies and verifies Alembic
  migrations in this repo. Use when
  the user mentions a migration, a
  schema change, or "upgrade head".
</a:t>
            </a:r>
            <a:pPr indent="0" marL="0">
              <a:lnSpc>
                <a:spcPts val="1200"/>
              </a:lnSpc>
              <a:buNone/>
            </a:pPr>
            <a:r>
              <a:rPr lang="en-US" sz="850" dirty="0">
                <a:solidFill>
                  <a:srgbClr val="80999F"/>
                </a:solidFill>
                <a:latin typeface="Courier New" pitchFamily="34" charset="0"/>
                <a:ea typeface="Courier New" pitchFamily="34" charset="-122"/>
                <a:cs typeface="Courier New" pitchFamily="34" charset="-120"/>
              </a:rPr>
              <a:t>allowed-tools: </a:t>
            </a:r>
            <a:pPr indent="0" marL="0">
              <a:lnSpc>
                <a:spcPts val="1200"/>
              </a:lnSpc>
              <a:buNone/>
            </a:pPr>
            <a:r>
              <a:rPr lang="en-US" sz="850" dirty="0">
                <a:solidFill>
                  <a:srgbClr val="FFFFFF"/>
                </a:solidFill>
                <a:latin typeface="Courier New" pitchFamily="34" charset="0"/>
                <a:ea typeface="Courier New" pitchFamily="34" charset="-122"/>
                <a:cs typeface="Courier New" pitchFamily="34" charset="-120"/>
              </a:rPr>
              <a:t>Bash, Read, Edit
</a:t>
            </a:r>
            <a:pPr indent="0" marL="0">
              <a:lnSpc>
                <a:spcPts val="1200"/>
              </a:lnSpc>
              <a:buNone/>
            </a:pPr>
            <a:r>
              <a:rPr lang="en-US" sz="850" dirty="0">
                <a:solidFill>
                  <a:srgbClr val="80999F"/>
                </a:solidFill>
                <a:latin typeface="Courier New" pitchFamily="34" charset="0"/>
                <a:ea typeface="Courier New" pitchFamily="34" charset="-122"/>
                <a:cs typeface="Courier New" pitchFamily="34" charset="-120"/>
              </a:rPr>
              <a:t>---</a:t>
            </a:r>
            <a:endParaRPr lang="en-US" sz="850" dirty="0"/>
          </a:p>
        </p:txBody>
      </p:sp>
      <p:sp>
        <p:nvSpPr>
          <p:cNvPr id="11" name="Text 9"/>
          <p:cNvSpPr txBox="1"/>
          <p:nvPr/>
        </p:nvSpPr>
        <p:spPr>
          <a:xfrm>
            <a:off x="621792" y="4882896"/>
            <a:ext cx="3383280" cy="548640"/>
          </a:xfrm>
          <a:prstGeom prst="rect">
            <a:avLst/>
          </a:prstGeom>
          <a:noFill/>
          <a:ln/>
        </p:spPr>
        <p:txBody>
          <a:bodyPr wrap="square" lIns="0" tIns="0" rIns="0" bIns="0" rtlCol="0" anchor="ctr"/>
          <a:lstStyle/>
          <a:p>
            <a:pPr indent="0" marL="0">
              <a:lnSpc>
                <a:spcPts val="1100"/>
              </a:lnSpc>
              <a:buNone/>
            </a:pPr>
            <a:r>
              <a:rPr lang="en-US" sz="900" dirty="0">
                <a:solidFill>
                  <a:srgbClr val="9FB3B7"/>
                </a:solidFill>
                <a:latin typeface="Calibri" pitchFamily="34" charset="0"/>
                <a:ea typeface="Calibri" pitchFamily="34" charset="-122"/>
                <a:cs typeface="Calibri" pitchFamily="34" charset="-120"/>
              </a:rPr>
              <a:t>Only name, description, license, compatibility, metadata and allowed-tools are portable.</a:t>
            </a:r>
            <a:endParaRPr lang="en-US" sz="900" dirty="0"/>
          </a:p>
        </p:txBody>
      </p:sp>
      <p:sp>
        <p:nvSpPr>
          <p:cNvPr id="12" name="Shape 10"/>
          <p:cNvSpPr/>
          <p:nvPr/>
        </p:nvSpPr>
        <p:spPr>
          <a:xfrm>
            <a:off x="4343400" y="1298448"/>
            <a:ext cx="3566160" cy="1325880"/>
          </a:xfrm>
          <a:prstGeom prst="roundRect">
            <a:avLst>
              <a:gd name="adj" fmla="val 4138"/>
            </a:avLst>
          </a:prstGeom>
          <a:solidFill>
            <a:srgbClr val="18262A"/>
          </a:solidFill>
          <a:ln w="12700">
            <a:solidFill>
              <a:srgbClr val="24393E"/>
            </a:solidFill>
            <a:prstDash val="solid"/>
          </a:ln>
          <a:effectLst>
            <a:outerShdw sx="100000" sy="100000" kx="0" ky="0" algn="bl" rotWithShape="0" blurRad="76200" dist="25400" dir="5400000">
              <a:srgbClr val="000000">
                <a:alpha val="35000"/>
              </a:srgbClr>
            </a:outerShdw>
          </a:effectLst>
        </p:spPr>
      </p:sp>
      <p:sp>
        <p:nvSpPr>
          <p:cNvPr id="13" name="Shape 11"/>
          <p:cNvSpPr/>
          <p:nvPr/>
        </p:nvSpPr>
        <p:spPr>
          <a:xfrm>
            <a:off x="4489704" y="1444752"/>
            <a:ext cx="274320" cy="274320"/>
          </a:xfrm>
          <a:prstGeom prst="ellipse">
            <a:avLst/>
          </a:prstGeom>
          <a:solidFill>
            <a:srgbClr val="02C39A"/>
          </a:solidFill>
          <a:ln/>
        </p:spPr>
      </p:sp>
      <p:sp>
        <p:nvSpPr>
          <p:cNvPr id="14" name="Text 12"/>
          <p:cNvSpPr txBox="1"/>
          <p:nvPr/>
        </p:nvSpPr>
        <p:spPr>
          <a:xfrm>
            <a:off x="4489704" y="1444752"/>
            <a:ext cx="274320" cy="274320"/>
          </a:xfrm>
          <a:prstGeom prst="rect">
            <a:avLst/>
          </a:prstGeom>
          <a:noFill/>
          <a:ln/>
        </p:spPr>
        <p:txBody>
          <a:bodyPr wrap="square" lIns="0" tIns="0" rIns="0" bIns="0" rtlCol="0" anchor="ctr"/>
          <a:lstStyle/>
          <a:p>
            <a:pPr algn="ctr" indent="0" marL="0">
              <a:buNone/>
            </a:pPr>
            <a:r>
              <a:rPr lang="en-US" sz="1200" b="1" dirty="0">
                <a:solidFill>
                  <a:srgbClr val="0E1719"/>
                </a:solidFill>
                <a:latin typeface="Calibri" pitchFamily="34" charset="0"/>
                <a:ea typeface="Calibri" pitchFamily="34" charset="-122"/>
                <a:cs typeface="Calibri" pitchFamily="34" charset="-120"/>
              </a:rPr>
              <a:t>1</a:t>
            </a:r>
            <a:endParaRPr lang="en-US" sz="1200" dirty="0"/>
          </a:p>
        </p:txBody>
      </p:sp>
      <p:sp>
        <p:nvSpPr>
          <p:cNvPr id="15" name="Text 13"/>
          <p:cNvSpPr txBox="1"/>
          <p:nvPr/>
        </p:nvSpPr>
        <p:spPr>
          <a:xfrm>
            <a:off x="4855464" y="1444752"/>
            <a:ext cx="2889504" cy="274320"/>
          </a:xfrm>
          <a:prstGeom prst="rect">
            <a:avLst/>
          </a:prstGeom>
          <a:noFill/>
          <a:ln/>
        </p:spPr>
        <p:txBody>
          <a:bodyPr wrap="square" lIns="0" tIns="0" rIns="0" bIns="0" rtlCol="0" anchor="ctr"/>
          <a:lstStyle/>
          <a:p>
            <a:pPr indent="0" marL="0">
              <a:buNone/>
            </a:pPr>
            <a:r>
              <a:rPr lang="en-US" sz="1300" b="1" dirty="0">
                <a:solidFill>
                  <a:srgbClr val="00A896"/>
                </a:solidFill>
                <a:latin typeface="Calibri" pitchFamily="34" charset="0"/>
                <a:ea typeface="Calibri" pitchFamily="34" charset="-122"/>
                <a:cs typeface="Calibri" pitchFamily="34" charset="-120"/>
              </a:rPr>
              <a:t>Name it like a real request</a:t>
            </a:r>
            <a:endParaRPr lang="en-US" sz="1300" dirty="0"/>
          </a:p>
        </p:txBody>
      </p:sp>
      <p:sp>
        <p:nvSpPr>
          <p:cNvPr id="16" name="Text 14"/>
          <p:cNvSpPr txBox="1"/>
          <p:nvPr/>
        </p:nvSpPr>
        <p:spPr>
          <a:xfrm>
            <a:off x="4507992" y="1773936"/>
            <a:ext cx="3236976" cy="731520"/>
          </a:xfrm>
          <a:prstGeom prst="rect">
            <a:avLst/>
          </a:prstGeom>
          <a:noFill/>
          <a:ln/>
        </p:spPr>
        <p:txBody>
          <a:bodyPr wrap="square" lIns="0" tIns="0" rIns="0" bIns="0" rtlCol="0" anchor="ctr"/>
          <a:lstStyle/>
          <a:p>
            <a:pPr indent="0" marL="0">
              <a:lnSpc>
                <a:spcPts val="1200"/>
              </a:lnSpc>
              <a:buNone/>
            </a:pPr>
            <a:r>
              <a:rPr lang="en-US" sz="950" dirty="0">
                <a:solidFill>
                  <a:srgbClr val="D6E3E5"/>
                </a:solidFill>
                <a:latin typeface="Calibri" pitchFamily="34" charset="0"/>
                <a:ea typeface="Calibri" pitchFamily="34" charset="-122"/>
                <a:cs typeface="Calibri" pitchFamily="34" charset="-120"/>
              </a:rPr>
              <a:t>Third person, both halves, in the words of a real ask. Review both like code: an unvetted description is a prompt-injection vector.</a:t>
            </a:r>
            <a:endParaRPr lang="en-US" sz="950" dirty="0"/>
          </a:p>
        </p:txBody>
      </p:sp>
      <p:sp>
        <p:nvSpPr>
          <p:cNvPr id="17" name="Shape 15"/>
          <p:cNvSpPr/>
          <p:nvPr/>
        </p:nvSpPr>
        <p:spPr>
          <a:xfrm>
            <a:off x="8138160" y="1298448"/>
            <a:ext cx="3566160" cy="1325880"/>
          </a:xfrm>
          <a:prstGeom prst="roundRect">
            <a:avLst>
              <a:gd name="adj" fmla="val 4138"/>
            </a:avLst>
          </a:prstGeom>
          <a:solidFill>
            <a:srgbClr val="18262A"/>
          </a:solidFill>
          <a:ln w="12700">
            <a:solidFill>
              <a:srgbClr val="24393E"/>
            </a:solidFill>
            <a:prstDash val="solid"/>
          </a:ln>
          <a:effectLst>
            <a:outerShdw sx="100000" sy="100000" kx="0" ky="0" algn="bl" rotWithShape="0" blurRad="76200" dist="25400" dir="5400000">
              <a:srgbClr val="000000">
                <a:alpha val="35000"/>
              </a:srgbClr>
            </a:outerShdw>
          </a:effectLst>
        </p:spPr>
      </p:sp>
      <p:sp>
        <p:nvSpPr>
          <p:cNvPr id="18" name="Shape 16"/>
          <p:cNvSpPr/>
          <p:nvPr/>
        </p:nvSpPr>
        <p:spPr>
          <a:xfrm>
            <a:off x="8284464" y="1444752"/>
            <a:ext cx="274320" cy="274320"/>
          </a:xfrm>
          <a:prstGeom prst="ellipse">
            <a:avLst/>
          </a:prstGeom>
          <a:solidFill>
            <a:srgbClr val="02C39A"/>
          </a:solidFill>
          <a:ln/>
        </p:spPr>
      </p:sp>
      <p:sp>
        <p:nvSpPr>
          <p:cNvPr id="19" name="Text 17"/>
          <p:cNvSpPr txBox="1"/>
          <p:nvPr/>
        </p:nvSpPr>
        <p:spPr>
          <a:xfrm>
            <a:off x="8284464" y="1444752"/>
            <a:ext cx="274320" cy="274320"/>
          </a:xfrm>
          <a:prstGeom prst="rect">
            <a:avLst/>
          </a:prstGeom>
          <a:noFill/>
          <a:ln/>
        </p:spPr>
        <p:txBody>
          <a:bodyPr wrap="square" lIns="0" tIns="0" rIns="0" bIns="0" rtlCol="0" anchor="ctr"/>
          <a:lstStyle/>
          <a:p>
            <a:pPr algn="ctr" indent="0" marL="0">
              <a:buNone/>
            </a:pPr>
            <a:r>
              <a:rPr lang="en-US" sz="1200" b="1" dirty="0">
                <a:solidFill>
                  <a:srgbClr val="0E1719"/>
                </a:solidFill>
                <a:latin typeface="Calibri" pitchFamily="34" charset="0"/>
                <a:ea typeface="Calibri" pitchFamily="34" charset="-122"/>
                <a:cs typeface="Calibri" pitchFamily="34" charset="-120"/>
              </a:rPr>
              <a:t>2</a:t>
            </a:r>
            <a:endParaRPr lang="en-US" sz="1200" dirty="0"/>
          </a:p>
        </p:txBody>
      </p:sp>
      <p:sp>
        <p:nvSpPr>
          <p:cNvPr id="20" name="Text 18"/>
          <p:cNvSpPr txBox="1"/>
          <p:nvPr/>
        </p:nvSpPr>
        <p:spPr>
          <a:xfrm>
            <a:off x="8650224" y="1444752"/>
            <a:ext cx="2889504" cy="274320"/>
          </a:xfrm>
          <a:prstGeom prst="rect">
            <a:avLst/>
          </a:prstGeom>
          <a:noFill/>
          <a:ln/>
        </p:spPr>
        <p:txBody>
          <a:bodyPr wrap="square" lIns="0" tIns="0" rIns="0" bIns="0" rtlCol="0" anchor="ctr"/>
          <a:lstStyle/>
          <a:p>
            <a:pPr indent="0" marL="0">
              <a:buNone/>
            </a:pPr>
            <a:r>
              <a:rPr lang="en-US" sz="1300" b="1" dirty="0">
                <a:solidFill>
                  <a:srgbClr val="00A896"/>
                </a:solidFill>
                <a:latin typeface="Calibri" pitchFamily="34" charset="0"/>
                <a:ea typeface="Calibri" pitchFamily="34" charset="-122"/>
                <a:cs typeface="Calibri" pitchFamily="34" charset="-120"/>
              </a:rPr>
              <a:t>Teach the repo, not Python</a:t>
            </a:r>
            <a:endParaRPr lang="en-US" sz="1300" dirty="0"/>
          </a:p>
        </p:txBody>
      </p:sp>
      <p:sp>
        <p:nvSpPr>
          <p:cNvPr id="21" name="Text 19"/>
          <p:cNvSpPr txBox="1"/>
          <p:nvPr/>
        </p:nvSpPr>
        <p:spPr>
          <a:xfrm>
            <a:off x="8302752" y="1773936"/>
            <a:ext cx="3236976" cy="731520"/>
          </a:xfrm>
          <a:prstGeom prst="rect">
            <a:avLst/>
          </a:prstGeom>
          <a:noFill/>
          <a:ln/>
        </p:spPr>
        <p:txBody>
          <a:bodyPr wrap="square" lIns="0" tIns="0" rIns="0" bIns="0" rtlCol="0" anchor="ctr"/>
          <a:lstStyle/>
          <a:p>
            <a:pPr indent="0" marL="0">
              <a:lnSpc>
                <a:spcPts val="1200"/>
              </a:lnSpc>
              <a:buNone/>
            </a:pPr>
            <a:r>
              <a:rPr lang="en-US" sz="950" dirty="0">
                <a:solidFill>
                  <a:srgbClr val="D6E3E5"/>
                </a:solidFill>
                <a:latin typeface="Calibri" pitchFamily="34" charset="0"/>
                <a:ea typeface="Calibri" pitchFamily="34" charset="-122"/>
                <a:cs typeface="Calibri" pitchFamily="34" charset="-120"/>
              </a:rPr>
              <a:t>Skip what any model already knows. Pin what it cannot guess: the commands that truly work here, package layout, fixture and factory conventions, migration order, which tests gate a merge.</a:t>
            </a:r>
            <a:endParaRPr lang="en-US" sz="950" dirty="0"/>
          </a:p>
        </p:txBody>
      </p:sp>
      <p:sp>
        <p:nvSpPr>
          <p:cNvPr id="22" name="Shape 20"/>
          <p:cNvSpPr/>
          <p:nvPr/>
        </p:nvSpPr>
        <p:spPr>
          <a:xfrm>
            <a:off x="4343400" y="2752344"/>
            <a:ext cx="3566160" cy="1325880"/>
          </a:xfrm>
          <a:prstGeom prst="roundRect">
            <a:avLst>
              <a:gd name="adj" fmla="val 4138"/>
            </a:avLst>
          </a:prstGeom>
          <a:solidFill>
            <a:srgbClr val="18262A"/>
          </a:solidFill>
          <a:ln w="12700">
            <a:solidFill>
              <a:srgbClr val="24393E"/>
            </a:solidFill>
            <a:prstDash val="solid"/>
          </a:ln>
          <a:effectLst>
            <a:outerShdw sx="100000" sy="100000" kx="0" ky="0" algn="bl" rotWithShape="0" blurRad="76200" dist="25400" dir="5400000">
              <a:srgbClr val="000000">
                <a:alpha val="35000"/>
              </a:srgbClr>
            </a:outerShdw>
          </a:effectLst>
        </p:spPr>
      </p:sp>
      <p:sp>
        <p:nvSpPr>
          <p:cNvPr id="23" name="Shape 21"/>
          <p:cNvSpPr/>
          <p:nvPr/>
        </p:nvSpPr>
        <p:spPr>
          <a:xfrm>
            <a:off x="4489704" y="2898648"/>
            <a:ext cx="274320" cy="274320"/>
          </a:xfrm>
          <a:prstGeom prst="ellipse">
            <a:avLst/>
          </a:prstGeom>
          <a:solidFill>
            <a:srgbClr val="02C39A"/>
          </a:solidFill>
          <a:ln/>
        </p:spPr>
      </p:sp>
      <p:sp>
        <p:nvSpPr>
          <p:cNvPr id="24" name="Text 22"/>
          <p:cNvSpPr txBox="1"/>
          <p:nvPr/>
        </p:nvSpPr>
        <p:spPr>
          <a:xfrm>
            <a:off x="4489704" y="2898648"/>
            <a:ext cx="274320" cy="274320"/>
          </a:xfrm>
          <a:prstGeom prst="rect">
            <a:avLst/>
          </a:prstGeom>
          <a:noFill/>
          <a:ln/>
        </p:spPr>
        <p:txBody>
          <a:bodyPr wrap="square" lIns="0" tIns="0" rIns="0" bIns="0" rtlCol="0" anchor="ctr"/>
          <a:lstStyle/>
          <a:p>
            <a:pPr algn="ctr" indent="0" marL="0">
              <a:buNone/>
            </a:pPr>
            <a:r>
              <a:rPr lang="en-US" sz="1200" b="1" dirty="0">
                <a:solidFill>
                  <a:srgbClr val="0E1719"/>
                </a:solidFill>
                <a:latin typeface="Calibri" pitchFamily="34" charset="0"/>
                <a:ea typeface="Calibri" pitchFamily="34" charset="-122"/>
                <a:cs typeface="Calibri" pitchFamily="34" charset="-120"/>
              </a:rPr>
              <a:t>3</a:t>
            </a:r>
            <a:endParaRPr lang="en-US" sz="1200" dirty="0"/>
          </a:p>
        </p:txBody>
      </p:sp>
      <p:sp>
        <p:nvSpPr>
          <p:cNvPr id="25" name="Text 23"/>
          <p:cNvSpPr txBox="1"/>
          <p:nvPr/>
        </p:nvSpPr>
        <p:spPr>
          <a:xfrm>
            <a:off x="4855464" y="2898648"/>
            <a:ext cx="2889504" cy="274320"/>
          </a:xfrm>
          <a:prstGeom prst="rect">
            <a:avLst/>
          </a:prstGeom>
          <a:noFill/>
          <a:ln/>
        </p:spPr>
        <p:txBody>
          <a:bodyPr wrap="square" lIns="0" tIns="0" rIns="0" bIns="0" rtlCol="0" anchor="ctr"/>
          <a:lstStyle/>
          <a:p>
            <a:pPr indent="0" marL="0">
              <a:buNone/>
            </a:pPr>
            <a:r>
              <a:rPr lang="en-US" sz="1300" b="1" dirty="0">
                <a:solidFill>
                  <a:srgbClr val="00A896"/>
                </a:solidFill>
                <a:latin typeface="Calibri" pitchFamily="34" charset="0"/>
                <a:ea typeface="Calibri" pitchFamily="34" charset="-122"/>
                <a:cs typeface="Calibri" pitchFamily="34" charset="-120"/>
              </a:rPr>
              <a:t>Push determinism into scripts/</a:t>
            </a:r>
            <a:endParaRPr lang="en-US" sz="1300" dirty="0"/>
          </a:p>
        </p:txBody>
      </p:sp>
      <p:sp>
        <p:nvSpPr>
          <p:cNvPr id="26" name="Text 24"/>
          <p:cNvSpPr txBox="1"/>
          <p:nvPr/>
        </p:nvSpPr>
        <p:spPr>
          <a:xfrm>
            <a:off x="4507992" y="3227832"/>
            <a:ext cx="3236976" cy="731520"/>
          </a:xfrm>
          <a:prstGeom prst="rect">
            <a:avLst/>
          </a:prstGeom>
          <a:noFill/>
          <a:ln/>
        </p:spPr>
        <p:txBody>
          <a:bodyPr wrap="square" lIns="0" tIns="0" rIns="0" bIns="0" rtlCol="0" anchor="ctr"/>
          <a:lstStyle/>
          <a:p>
            <a:pPr indent="0" marL="0">
              <a:lnSpc>
                <a:spcPts val="1200"/>
              </a:lnSpc>
              <a:buNone/>
            </a:pPr>
            <a:r>
              <a:rPr lang="en-US" sz="950" dirty="0">
                <a:solidFill>
                  <a:srgbClr val="D6E3E5"/>
                </a:solidFill>
                <a:latin typeface="Calibri" pitchFamily="34" charset="0"/>
                <a:ea typeface="Calibri" pitchFamily="34" charset="-122"/>
                <a:cs typeface="Calibri" pitchFamily="34" charset="-120"/>
              </a:rPr>
              <a:t>Fragile or repeated steps become a script the prose calls. Handle errors inside it, exit non-zero, print the fix. Invoke through the project env (uv run, hatch run), never a bare python.</a:t>
            </a:r>
            <a:endParaRPr lang="en-US" sz="950" dirty="0"/>
          </a:p>
        </p:txBody>
      </p:sp>
      <p:sp>
        <p:nvSpPr>
          <p:cNvPr id="27" name="Shape 25"/>
          <p:cNvSpPr/>
          <p:nvPr/>
        </p:nvSpPr>
        <p:spPr>
          <a:xfrm>
            <a:off x="8138160" y="2752344"/>
            <a:ext cx="3566160" cy="1325880"/>
          </a:xfrm>
          <a:prstGeom prst="roundRect">
            <a:avLst>
              <a:gd name="adj" fmla="val 4138"/>
            </a:avLst>
          </a:prstGeom>
          <a:solidFill>
            <a:srgbClr val="18262A"/>
          </a:solidFill>
          <a:ln w="12700">
            <a:solidFill>
              <a:srgbClr val="24393E"/>
            </a:solidFill>
            <a:prstDash val="solid"/>
          </a:ln>
          <a:effectLst>
            <a:outerShdw sx="100000" sy="100000" kx="0" ky="0" algn="bl" rotWithShape="0" blurRad="76200" dist="25400" dir="5400000">
              <a:srgbClr val="000000">
                <a:alpha val="35000"/>
              </a:srgbClr>
            </a:outerShdw>
          </a:effectLst>
        </p:spPr>
      </p:sp>
      <p:sp>
        <p:nvSpPr>
          <p:cNvPr id="28" name="Shape 26"/>
          <p:cNvSpPr/>
          <p:nvPr/>
        </p:nvSpPr>
        <p:spPr>
          <a:xfrm>
            <a:off x="8284464" y="2898648"/>
            <a:ext cx="274320" cy="274320"/>
          </a:xfrm>
          <a:prstGeom prst="ellipse">
            <a:avLst/>
          </a:prstGeom>
          <a:solidFill>
            <a:srgbClr val="02C39A"/>
          </a:solidFill>
          <a:ln/>
        </p:spPr>
      </p:sp>
      <p:sp>
        <p:nvSpPr>
          <p:cNvPr id="29" name="Text 27"/>
          <p:cNvSpPr txBox="1"/>
          <p:nvPr/>
        </p:nvSpPr>
        <p:spPr>
          <a:xfrm>
            <a:off x="8284464" y="2898648"/>
            <a:ext cx="274320" cy="274320"/>
          </a:xfrm>
          <a:prstGeom prst="rect">
            <a:avLst/>
          </a:prstGeom>
          <a:noFill/>
          <a:ln/>
        </p:spPr>
        <p:txBody>
          <a:bodyPr wrap="square" lIns="0" tIns="0" rIns="0" bIns="0" rtlCol="0" anchor="ctr"/>
          <a:lstStyle/>
          <a:p>
            <a:pPr algn="ctr" indent="0" marL="0">
              <a:buNone/>
            </a:pPr>
            <a:r>
              <a:rPr lang="en-US" sz="1200" b="1" dirty="0">
                <a:solidFill>
                  <a:srgbClr val="0E1719"/>
                </a:solidFill>
                <a:latin typeface="Calibri" pitchFamily="34" charset="0"/>
                <a:ea typeface="Calibri" pitchFamily="34" charset="-122"/>
                <a:cs typeface="Calibri" pitchFamily="34" charset="-120"/>
              </a:rPr>
              <a:t>4</a:t>
            </a:r>
            <a:endParaRPr lang="en-US" sz="1200" dirty="0"/>
          </a:p>
        </p:txBody>
      </p:sp>
      <p:sp>
        <p:nvSpPr>
          <p:cNvPr id="30" name="Text 28"/>
          <p:cNvSpPr txBox="1"/>
          <p:nvPr/>
        </p:nvSpPr>
        <p:spPr>
          <a:xfrm>
            <a:off x="8650224" y="2898648"/>
            <a:ext cx="2889504" cy="274320"/>
          </a:xfrm>
          <a:prstGeom prst="rect">
            <a:avLst/>
          </a:prstGeom>
          <a:noFill/>
          <a:ln/>
        </p:spPr>
        <p:txBody>
          <a:bodyPr wrap="square" lIns="0" tIns="0" rIns="0" bIns="0" rtlCol="0" anchor="ctr"/>
          <a:lstStyle/>
          <a:p>
            <a:pPr indent="0" marL="0">
              <a:buNone/>
            </a:pPr>
            <a:r>
              <a:rPr lang="en-US" sz="1300" b="1" dirty="0">
                <a:solidFill>
                  <a:srgbClr val="00A896"/>
                </a:solidFill>
                <a:latin typeface="Calibri" pitchFamily="34" charset="0"/>
                <a:ea typeface="Calibri" pitchFamily="34" charset="-122"/>
                <a:cs typeface="Calibri" pitchFamily="34" charset="-120"/>
              </a:rPr>
              <a:t>Start with something you repeat</a:t>
            </a:r>
            <a:endParaRPr lang="en-US" sz="1300" dirty="0"/>
          </a:p>
        </p:txBody>
      </p:sp>
      <p:sp>
        <p:nvSpPr>
          <p:cNvPr id="31" name="Text 29"/>
          <p:cNvSpPr txBox="1"/>
          <p:nvPr/>
        </p:nvSpPr>
        <p:spPr>
          <a:xfrm>
            <a:off x="8302752" y="3227832"/>
            <a:ext cx="3236976" cy="731520"/>
          </a:xfrm>
          <a:prstGeom prst="rect">
            <a:avLst/>
          </a:prstGeom>
          <a:noFill/>
          <a:ln/>
        </p:spPr>
        <p:txBody>
          <a:bodyPr wrap="square" lIns="0" tIns="0" rIns="0" bIns="0" rtlCol="0" anchor="ctr"/>
          <a:lstStyle/>
          <a:p>
            <a:pPr indent="0" marL="0">
              <a:lnSpc>
                <a:spcPts val="1200"/>
              </a:lnSpc>
              <a:buNone/>
            </a:pPr>
            <a:r>
              <a:rPr lang="en-US" sz="950" dirty="0">
                <a:solidFill>
                  <a:srgbClr val="D6E3E5"/>
                </a:solidFill>
                <a:latin typeface="Calibri" pitchFamily="34" charset="0"/>
                <a:ea typeface="Calibri" pitchFamily="34" charset="-122"/>
                <a:cs typeface="Calibri" pitchFamily="34" charset="-120"/>
              </a:rPr>
              <a:t>The steps you retype every sprint are the first skill worth writing. Watch what you explain twice, then write that down instead of explaining it again.</a:t>
            </a:r>
            <a:endParaRPr lang="en-US" sz="950" dirty="0"/>
          </a:p>
        </p:txBody>
      </p:sp>
      <p:sp>
        <p:nvSpPr>
          <p:cNvPr id="32" name="Shape 30"/>
          <p:cNvSpPr/>
          <p:nvPr/>
        </p:nvSpPr>
        <p:spPr>
          <a:xfrm>
            <a:off x="4343400" y="4206240"/>
            <a:ext cx="3566160" cy="1325880"/>
          </a:xfrm>
          <a:prstGeom prst="roundRect">
            <a:avLst>
              <a:gd name="adj" fmla="val 4138"/>
            </a:avLst>
          </a:prstGeom>
          <a:solidFill>
            <a:srgbClr val="18262A"/>
          </a:solidFill>
          <a:ln w="12700">
            <a:solidFill>
              <a:srgbClr val="24393E"/>
            </a:solidFill>
            <a:prstDash val="solid"/>
          </a:ln>
          <a:effectLst>
            <a:outerShdw sx="100000" sy="100000" kx="0" ky="0" algn="bl" rotWithShape="0" blurRad="76200" dist="25400" dir="5400000">
              <a:srgbClr val="000000">
                <a:alpha val="35000"/>
              </a:srgbClr>
            </a:outerShdw>
          </a:effectLst>
        </p:spPr>
      </p:sp>
      <p:sp>
        <p:nvSpPr>
          <p:cNvPr id="33" name="Shape 31"/>
          <p:cNvSpPr/>
          <p:nvPr/>
        </p:nvSpPr>
        <p:spPr>
          <a:xfrm>
            <a:off x="4489704" y="4352544"/>
            <a:ext cx="274320" cy="274320"/>
          </a:xfrm>
          <a:prstGeom prst="ellipse">
            <a:avLst/>
          </a:prstGeom>
          <a:solidFill>
            <a:srgbClr val="02C39A"/>
          </a:solidFill>
          <a:ln/>
        </p:spPr>
      </p:sp>
      <p:sp>
        <p:nvSpPr>
          <p:cNvPr id="34" name="Text 32"/>
          <p:cNvSpPr txBox="1"/>
          <p:nvPr/>
        </p:nvSpPr>
        <p:spPr>
          <a:xfrm>
            <a:off x="4489704" y="4352544"/>
            <a:ext cx="274320" cy="274320"/>
          </a:xfrm>
          <a:prstGeom prst="rect">
            <a:avLst/>
          </a:prstGeom>
          <a:noFill/>
          <a:ln/>
        </p:spPr>
        <p:txBody>
          <a:bodyPr wrap="square" lIns="0" tIns="0" rIns="0" bIns="0" rtlCol="0" anchor="ctr"/>
          <a:lstStyle/>
          <a:p>
            <a:pPr algn="ctr" indent="0" marL="0">
              <a:buNone/>
            </a:pPr>
            <a:r>
              <a:rPr lang="en-US" sz="1200" b="1" dirty="0">
                <a:solidFill>
                  <a:srgbClr val="0E1719"/>
                </a:solidFill>
                <a:latin typeface="Calibri" pitchFamily="34" charset="0"/>
                <a:ea typeface="Calibri" pitchFamily="34" charset="-122"/>
                <a:cs typeface="Calibri" pitchFamily="34" charset="-120"/>
              </a:rPr>
              <a:t>5</a:t>
            </a:r>
            <a:endParaRPr lang="en-US" sz="1200" dirty="0"/>
          </a:p>
        </p:txBody>
      </p:sp>
      <p:sp>
        <p:nvSpPr>
          <p:cNvPr id="35" name="Text 33"/>
          <p:cNvSpPr txBox="1"/>
          <p:nvPr/>
        </p:nvSpPr>
        <p:spPr>
          <a:xfrm>
            <a:off x="4855464" y="4352544"/>
            <a:ext cx="2889504" cy="274320"/>
          </a:xfrm>
          <a:prstGeom prst="rect">
            <a:avLst/>
          </a:prstGeom>
          <a:noFill/>
          <a:ln/>
        </p:spPr>
        <p:txBody>
          <a:bodyPr wrap="square" lIns="0" tIns="0" rIns="0" bIns="0" rtlCol="0" anchor="ctr"/>
          <a:lstStyle/>
          <a:p>
            <a:pPr indent="0" marL="0">
              <a:buNone/>
            </a:pPr>
            <a:r>
              <a:rPr lang="en-US" sz="1300" b="1" dirty="0">
                <a:solidFill>
                  <a:srgbClr val="00A896"/>
                </a:solidFill>
                <a:latin typeface="Calibri" pitchFamily="34" charset="0"/>
                <a:ea typeface="Calibri" pitchFamily="34" charset="-122"/>
                <a:cs typeface="Calibri" pitchFamily="34" charset="-120"/>
              </a:rPr>
              <a:t>Stay runtime-agnostic</a:t>
            </a:r>
            <a:endParaRPr lang="en-US" sz="1300" dirty="0"/>
          </a:p>
        </p:txBody>
      </p:sp>
      <p:sp>
        <p:nvSpPr>
          <p:cNvPr id="36" name="Text 34"/>
          <p:cNvSpPr txBox="1"/>
          <p:nvPr/>
        </p:nvSpPr>
        <p:spPr>
          <a:xfrm>
            <a:off x="4507992" y="4681728"/>
            <a:ext cx="3236976" cy="731520"/>
          </a:xfrm>
          <a:prstGeom prst="rect">
            <a:avLst/>
          </a:prstGeom>
          <a:noFill/>
          <a:ln/>
        </p:spPr>
        <p:txBody>
          <a:bodyPr wrap="square" lIns="0" tIns="0" rIns="0" bIns="0" rtlCol="0" anchor="ctr"/>
          <a:lstStyle/>
          <a:p>
            <a:pPr indent="0" marL="0">
              <a:lnSpc>
                <a:spcPts val="1200"/>
              </a:lnSpc>
              <a:buNone/>
            </a:pPr>
            <a:r>
              <a:rPr lang="en-US" sz="950" dirty="0">
                <a:solidFill>
                  <a:srgbClr val="D6E3E5"/>
                </a:solidFill>
                <a:latin typeface="Calibri" pitchFamily="34" charset="0"/>
                <a:ea typeface="Calibri" pitchFamily="34" charset="-122"/>
                <a:cs typeface="Calibri" pitchFamily="34" charset="-120"/>
              </a:rPr>
              <a:t>Other agents read the file, not Claude's runtime. No shell injection, no ${CLAUDE_*} placeholders: they arrive as literal text elsewhere. Bundle a script and name paths from the repo root.</a:t>
            </a:r>
            <a:endParaRPr lang="en-US" sz="950" dirty="0"/>
          </a:p>
        </p:txBody>
      </p:sp>
      <p:sp>
        <p:nvSpPr>
          <p:cNvPr id="37" name="Shape 35"/>
          <p:cNvSpPr/>
          <p:nvPr/>
        </p:nvSpPr>
        <p:spPr>
          <a:xfrm>
            <a:off x="8138160" y="4206240"/>
            <a:ext cx="3566160" cy="1325880"/>
          </a:xfrm>
          <a:prstGeom prst="roundRect">
            <a:avLst>
              <a:gd name="adj" fmla="val 4138"/>
            </a:avLst>
          </a:prstGeom>
          <a:solidFill>
            <a:srgbClr val="18262A"/>
          </a:solidFill>
          <a:ln w="12700">
            <a:solidFill>
              <a:srgbClr val="24393E"/>
            </a:solidFill>
            <a:prstDash val="solid"/>
          </a:ln>
          <a:effectLst>
            <a:outerShdw sx="100000" sy="100000" kx="0" ky="0" algn="bl" rotWithShape="0" blurRad="76200" dist="25400" dir="5400000">
              <a:srgbClr val="000000">
                <a:alpha val="35000"/>
              </a:srgbClr>
            </a:outerShdw>
          </a:effectLst>
        </p:spPr>
      </p:sp>
      <p:sp>
        <p:nvSpPr>
          <p:cNvPr id="38" name="Shape 36"/>
          <p:cNvSpPr/>
          <p:nvPr/>
        </p:nvSpPr>
        <p:spPr>
          <a:xfrm>
            <a:off x="8284464" y="4352544"/>
            <a:ext cx="274320" cy="274320"/>
          </a:xfrm>
          <a:prstGeom prst="ellipse">
            <a:avLst/>
          </a:prstGeom>
          <a:solidFill>
            <a:srgbClr val="02C39A"/>
          </a:solidFill>
          <a:ln/>
        </p:spPr>
      </p:sp>
      <p:sp>
        <p:nvSpPr>
          <p:cNvPr id="39" name="Text 37"/>
          <p:cNvSpPr txBox="1"/>
          <p:nvPr/>
        </p:nvSpPr>
        <p:spPr>
          <a:xfrm>
            <a:off x="8284464" y="4352544"/>
            <a:ext cx="274320" cy="274320"/>
          </a:xfrm>
          <a:prstGeom prst="rect">
            <a:avLst/>
          </a:prstGeom>
          <a:noFill/>
          <a:ln/>
        </p:spPr>
        <p:txBody>
          <a:bodyPr wrap="square" lIns="0" tIns="0" rIns="0" bIns="0" rtlCol="0" anchor="ctr"/>
          <a:lstStyle/>
          <a:p>
            <a:pPr algn="ctr" indent="0" marL="0">
              <a:buNone/>
            </a:pPr>
            <a:r>
              <a:rPr lang="en-US" sz="1200" b="1" dirty="0">
                <a:solidFill>
                  <a:srgbClr val="0E1719"/>
                </a:solidFill>
                <a:latin typeface="Calibri" pitchFamily="34" charset="0"/>
                <a:ea typeface="Calibri" pitchFamily="34" charset="-122"/>
                <a:cs typeface="Calibri" pitchFamily="34" charset="-120"/>
              </a:rPr>
              <a:t>6</a:t>
            </a:r>
            <a:endParaRPr lang="en-US" sz="1200" dirty="0"/>
          </a:p>
        </p:txBody>
      </p:sp>
      <p:sp>
        <p:nvSpPr>
          <p:cNvPr id="40" name="Text 38"/>
          <p:cNvSpPr txBox="1"/>
          <p:nvPr/>
        </p:nvSpPr>
        <p:spPr>
          <a:xfrm>
            <a:off x="8650224" y="4352544"/>
            <a:ext cx="2889504" cy="274320"/>
          </a:xfrm>
          <a:prstGeom prst="rect">
            <a:avLst/>
          </a:prstGeom>
          <a:noFill/>
          <a:ln/>
        </p:spPr>
        <p:txBody>
          <a:bodyPr wrap="square" lIns="0" tIns="0" rIns="0" bIns="0" rtlCol="0" anchor="ctr"/>
          <a:lstStyle/>
          <a:p>
            <a:pPr indent="0" marL="0">
              <a:buNone/>
            </a:pPr>
            <a:r>
              <a:rPr lang="en-US" sz="1300" b="1" dirty="0">
                <a:solidFill>
                  <a:srgbClr val="00A896"/>
                </a:solidFill>
                <a:latin typeface="Calibri" pitchFamily="34" charset="0"/>
                <a:ea typeface="Calibri" pitchFamily="34" charset="-122"/>
                <a:cs typeface="Calibri" pitchFamily="34" charset="-120"/>
              </a:rPr>
              <a:t>Prove it against no skill *</a:t>
            </a:r>
            <a:endParaRPr lang="en-US" sz="1300" dirty="0"/>
          </a:p>
        </p:txBody>
      </p:sp>
      <p:sp>
        <p:nvSpPr>
          <p:cNvPr id="41" name="Text 39"/>
          <p:cNvSpPr txBox="1"/>
          <p:nvPr/>
        </p:nvSpPr>
        <p:spPr>
          <a:xfrm>
            <a:off x="8302752" y="4681728"/>
            <a:ext cx="3236976" cy="310896"/>
          </a:xfrm>
          <a:prstGeom prst="rect">
            <a:avLst/>
          </a:prstGeom>
          <a:noFill/>
          <a:ln/>
        </p:spPr>
        <p:txBody>
          <a:bodyPr wrap="square" lIns="0" tIns="0" rIns="0" bIns="0" rtlCol="0" anchor="t"/>
          <a:lstStyle/>
          <a:p>
            <a:pPr indent="0" marL="0">
              <a:lnSpc>
                <a:spcPts val="1200"/>
              </a:lnSpc>
              <a:buNone/>
            </a:pPr>
            <a:r>
              <a:rPr lang="en-US" sz="950" dirty="0">
                <a:solidFill>
                  <a:srgbClr val="D6E3E5"/>
                </a:solidFill>
                <a:latin typeface="Calibri" pitchFamily="34" charset="0"/>
                <a:ea typeface="Calibri" pitchFamily="34" charset="-122"/>
                <a:cs typeface="Calibri" pitchFamily="34" charset="-120"/>
              </a:rPr>
              <a:t>evals/evals.json: happy path, edge case, near-miss that must not fire. Run each twice in fresh sessions, with and without.</a:t>
            </a:r>
            <a:endParaRPr lang="en-US" sz="950" dirty="0"/>
          </a:p>
        </p:txBody>
      </p:sp>
      <p:sp>
        <p:nvSpPr>
          <p:cNvPr id="42" name="Text 40"/>
          <p:cNvSpPr txBox="1"/>
          <p:nvPr/>
        </p:nvSpPr>
        <p:spPr>
          <a:xfrm>
            <a:off x="8302752" y="5029200"/>
            <a:ext cx="3236976" cy="384048"/>
          </a:xfrm>
          <a:prstGeom prst="rect">
            <a:avLst/>
          </a:prstGeom>
          <a:noFill/>
          <a:ln/>
        </p:spPr>
        <p:txBody>
          <a:bodyPr wrap="square" lIns="0" tIns="0" rIns="0" bIns="0" rtlCol="0" anchor="t"/>
          <a:lstStyle/>
          <a:p>
            <a:pPr indent="0" marL="0">
              <a:lnSpc>
                <a:spcPts val="950"/>
              </a:lnSpc>
              <a:buNone/>
            </a:pPr>
            <a:r>
              <a:rPr lang="en-US" sz="800" i="1" dirty="0">
                <a:solidFill>
                  <a:srgbClr val="9FB3B7"/>
                </a:solidFill>
                <a:latin typeface="Calibri" pitchFamily="34" charset="0"/>
                <a:ea typeface="Calibri" pitchFamily="34" charset="-122"/>
                <a:cs typeface="Calibri" pitchFamily="34" charset="-120"/>
              </a:rPr>
              <a:t>* Keeping the ones that fail is not free: a shelf of unproven skills degrades the ones that work.</a:t>
            </a:r>
            <a:endParaRPr lang="en-US" sz="800" dirty="0"/>
          </a:p>
        </p:txBody>
      </p:sp>
      <p:sp>
        <p:nvSpPr>
          <p:cNvPr id="43" name="Shape 41"/>
          <p:cNvSpPr/>
          <p:nvPr/>
        </p:nvSpPr>
        <p:spPr>
          <a:xfrm>
            <a:off x="457200" y="5715000"/>
            <a:ext cx="11247120" cy="530352"/>
          </a:xfrm>
          <a:prstGeom prst="roundRect">
            <a:avLst>
              <a:gd name="adj" fmla="val 7500"/>
            </a:avLst>
          </a:prstGeom>
          <a:solidFill>
            <a:srgbClr val="12201F"/>
          </a:solidFill>
          <a:ln w="12700">
            <a:solidFill>
              <a:srgbClr val="02C39A"/>
            </a:solidFill>
            <a:prstDash val="solid"/>
          </a:ln>
        </p:spPr>
      </p:sp>
      <p:sp>
        <p:nvSpPr>
          <p:cNvPr id="45" name="Text 43"/>
          <p:cNvSpPr txBox="1"/>
          <p:nvPr/>
        </p:nvSpPr>
        <p:spPr>
          <a:xfrm>
            <a:off x="658368" y="5852160"/>
            <a:ext cx="10881360" cy="274320"/>
          </a:xfrm>
          <a:prstGeom prst="rect">
            <a:avLst/>
          </a:prstGeom>
          <a:noFill/>
          <a:ln/>
        </p:spPr>
        <p:txBody>
          <a:bodyPr wrap="square" lIns="0" tIns="0" rIns="0" bIns="0" rtlCol="0" anchor="ctr"/>
          <a:lstStyle/>
          <a:p>
            <a:pPr indent="0" marL="0">
              <a:lnSpc>
                <a:spcPts val="1200"/>
              </a:lnSpc>
              <a:buNone/>
            </a:pPr>
            <a:r>
              <a:rPr lang="en-US" sz="1000" b="1" spc="120" kern="0" dirty="0">
                <a:solidFill>
                  <a:srgbClr val="80999F"/>
                </a:solidFill>
                <a:latin typeface="Calibri" pitchFamily="34" charset="0"/>
                <a:ea typeface="Calibri" pitchFamily="34" charset="-122"/>
                <a:cs typeface="Calibri" pitchFamily="34" charset="-120"/>
              </a:rPr>
              <a:t>LEAVE OUT   </a:t>
            </a:r>
            <a:pPr indent="0" marL="0">
              <a:lnSpc>
                <a:spcPts val="1200"/>
              </a:lnSpc>
              <a:buNone/>
            </a:pPr>
            <a:r>
              <a:rPr lang="en-US" sz="950" dirty="0">
                <a:solidFill>
                  <a:srgbClr val="9FB3B7"/>
                </a:solidFill>
                <a:latin typeface="Calibri" pitchFamily="34" charset="0"/>
                <a:ea typeface="Calibri" pitchFamily="34" charset="-122"/>
                <a:cs typeface="Calibri" pitchFamily="34" charset="-120"/>
              </a:rPr>
              <a:t>restating PEP 8 and library docs   ·   nested reference trees, which get partially read   ·   ALWAYS and NEVER with no reason given   ·   a menu of five libraries where one default and one escape hatch would do   ·   dates and “as of” caveats that rot in place   ·   one skill wearing two different triggers</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
    <p:bg>
      <p:bgPr>
        <a:solidFill>
          <a:srgbClr val="0A1214"/>
        </a:solidFill>
      </p:bgPr>
    </p:bg>
    <p:spTree>
      <p:nvGrpSpPr>
        <p:cNvPr id="1" name=""/>
        <p:cNvGrpSpPr/>
        <p:nvPr/>
      </p:nvGrpSpPr>
      <p:grpSpPr>
        <a:xfrm>
          <a:off x="0" y="0"/>
          <a:ext cx="0" cy="0"/>
          <a:chOff x="0" y="0"/>
          <a:chExt cx="0" cy="0"/>
        </a:xfrm>
      </p:grpSpPr>
      <p:sp>
        <p:nvSpPr>
          <p:cNvPr id="2" name="Text 0"/>
          <p:cNvSpPr txBox="1"/>
          <p:nvPr/>
        </p:nvSpPr>
        <p:spPr>
          <a:xfrm>
            <a:off x="487680" y="316992"/>
            <a:ext cx="8412480" cy="536448"/>
          </a:xfrm>
          <a:prstGeom prst="rect">
            <a:avLst/>
          </a:prstGeom>
          <a:noFill/>
          <a:ln/>
        </p:spPr>
        <p:txBody>
          <a:bodyPr wrap="square" lIns="0" tIns="0" rIns="0" bIns="0" rtlCol="0" anchor="ctr"/>
          <a:lstStyle/>
          <a:p>
            <a:pPr indent="0" marL="0">
              <a:buNone/>
            </a:pPr>
            <a:r>
              <a:rPr lang="en-US" sz="3333" b="1" dirty="0">
                <a:solidFill>
                  <a:srgbClr val="FFFFFF"/>
                </a:solidFill>
                <a:latin typeface="Calibri" pitchFamily="34" charset="0"/>
                <a:ea typeface="Calibri" pitchFamily="34" charset="-122"/>
                <a:cs typeface="Calibri" pitchFamily="34" charset="-120"/>
              </a:rPr>
              <a:t>What developers are </a:t>
            </a:r>
            <a:pPr indent="0" marL="0">
              <a:buNone/>
            </a:pPr>
            <a:r>
              <a:rPr lang="en-US" sz="3333" b="1" dirty="0">
                <a:solidFill>
                  <a:srgbClr val="02C39A"/>
                </a:solidFill>
                <a:latin typeface="Calibri" pitchFamily="34" charset="0"/>
                <a:ea typeface="Calibri" pitchFamily="34" charset="-122"/>
                <a:cs typeface="Calibri" pitchFamily="34" charset="-120"/>
              </a:rPr>
              <a:t>loving</a:t>
            </a:r>
            <a:pPr indent="0" marL="0">
              <a:buNone/>
            </a:pPr>
            <a:r>
              <a:rPr lang="en-US" sz="3333" b="1" dirty="0">
                <a:solidFill>
                  <a:srgbClr val="FFFFFF"/>
                </a:solidFill>
                <a:latin typeface="Calibri" pitchFamily="34" charset="0"/>
                <a:ea typeface="Calibri" pitchFamily="34" charset="-122"/>
                <a:cs typeface="Calibri" pitchFamily="34" charset="-120"/>
              </a:rPr>
              <a:t> about skills</a:t>
            </a:r>
            <a:endParaRPr lang="en-US" sz="3333" dirty="0"/>
          </a:p>
        </p:txBody>
      </p:sp>
      <p:sp>
        <p:nvSpPr>
          <p:cNvPr id="3" name="Text 1"/>
          <p:cNvSpPr txBox="1"/>
          <p:nvPr/>
        </p:nvSpPr>
        <p:spPr>
          <a:xfrm>
            <a:off x="487680" y="804672"/>
            <a:ext cx="8412480" cy="268224"/>
          </a:xfrm>
          <a:prstGeom prst="rect">
            <a:avLst/>
          </a:prstGeom>
          <a:noFill/>
          <a:ln/>
        </p:spPr>
        <p:txBody>
          <a:bodyPr wrap="square" lIns="0" tIns="0" rIns="0" bIns="0" rtlCol="0" anchor="ctr"/>
          <a:lstStyle/>
          <a:p>
            <a:pPr indent="0" marL="0">
              <a:buNone/>
            </a:pPr>
            <a:r>
              <a:rPr lang="en-US" sz="1267" dirty="0">
                <a:solidFill>
                  <a:srgbClr val="9AA4AE"/>
                </a:solidFill>
                <a:latin typeface="Calibri" pitchFamily="34" charset="0"/>
                <a:ea typeface="Calibri" pitchFamily="34" charset="-122"/>
                <a:cs typeface="Calibri" pitchFamily="34" charset="-120"/>
              </a:rPr>
              <a:t>What the public catalogs and the measurement studies say people actually build.</a:t>
            </a:r>
            <a:endParaRPr lang="en-US" sz="1267" dirty="0"/>
          </a:p>
        </p:txBody>
      </p:sp>
      <p:sp>
        <p:nvSpPr>
          <p:cNvPr id="4" name="Text 2"/>
          <p:cNvSpPr txBox="1"/>
          <p:nvPr/>
        </p:nvSpPr>
        <p:spPr>
          <a:xfrm>
            <a:off x="8412480" y="341376"/>
            <a:ext cx="3291840" cy="609600"/>
          </a:xfrm>
          <a:prstGeom prst="rect">
            <a:avLst/>
          </a:prstGeom>
          <a:noFill/>
          <a:ln/>
        </p:spPr>
        <p:txBody>
          <a:bodyPr wrap="square" lIns="0" tIns="0" rIns="0" bIns="0" rtlCol="0" anchor="ctr"/>
          <a:lstStyle/>
          <a:p>
            <a:pPr algn="r" indent="0" marL="0">
              <a:lnSpc>
                <a:spcPct val="115000"/>
              </a:lnSpc>
              <a:buNone/>
            </a:pPr>
            <a:r>
              <a:rPr lang="en-US" sz="1067" dirty="0">
                <a:solidFill>
                  <a:srgbClr val="9AA4AE"/>
                </a:solidFill>
                <a:latin typeface="Calibri" pitchFamily="34" charset="0"/>
                <a:ea typeface="Calibri" pitchFamily="34" charset="-122"/>
                <a:cs typeface="Calibri" pitchFamily="34" charset="-120"/>
              </a:rPr>
              <a:t>arXiv 2602.08004  ·  arXiv 2607.18057</a:t>
            </a:r>
            <a:endParaRPr lang="en-US" sz="1067" dirty="0"/>
          </a:p>
          <a:p>
            <a:pPr algn="r" indent="0" marL="0">
              <a:lnSpc>
                <a:spcPct val="115000"/>
              </a:lnSpc>
              <a:buNone/>
            </a:pPr>
            <a:r>
              <a:rPr lang="en-US" sz="1067" dirty="0">
                <a:solidFill>
                  <a:srgbClr val="9AA4AE"/>
                </a:solidFill>
                <a:latin typeface="Calibri" pitchFamily="34" charset="0"/>
                <a:ea typeface="Calibri" pitchFamily="34" charset="-122"/>
                <a:cs typeface="Calibri" pitchFamily="34" charset="-120"/>
              </a:rPr>
              <a:t>GitGuardian 2026  ·  Snyk ToxicSkills 2026</a:t>
            </a:r>
            <a:endParaRPr lang="en-US" sz="1067" dirty="0"/>
          </a:p>
        </p:txBody>
      </p:sp>
      <p:sp>
        <p:nvSpPr>
          <p:cNvPr id="30" name="Shape 28"/>
          <p:cNvSpPr/>
          <p:nvPr/>
        </p:nvSpPr>
        <p:spPr>
          <a:xfrm>
            <a:off x="609600" y="1402080"/>
            <a:ext cx="10972800" cy="4206240"/>
          </a:xfrm>
          <a:prstGeom prst="roundRect">
            <a:avLst>
              <a:gd name="adj" fmla="val 2857"/>
            </a:avLst>
          </a:prstGeom>
          <a:solidFill>
            <a:srgbClr val="23272D"/>
          </a:solidFill>
          <a:ln w="12700">
            <a:solidFill>
              <a:srgbClr val="31363D"/>
            </a:solidFill>
            <a:prstDash val="solid"/>
          </a:ln>
        </p:spPr>
      </p:sp>
      <p:sp>
        <p:nvSpPr>
          <p:cNvPr id="33" name="Text 31"/>
          <p:cNvSpPr txBox="1"/>
          <p:nvPr/>
        </p:nvSpPr>
        <p:spPr>
          <a:xfrm>
            <a:off x="975360" y="1767840"/>
            <a:ext cx="10241280" cy="365760"/>
          </a:xfrm>
          <a:prstGeom prst="rect">
            <a:avLst/>
          </a:prstGeom>
          <a:noFill/>
          <a:ln/>
        </p:spPr>
        <p:txBody>
          <a:bodyPr wrap="square" lIns="0" tIns="0" rIns="0" bIns="0" rtlCol="0" anchor="ctr"/>
          <a:lstStyle/>
          <a:p>
            <a:pPr indent="0" marL="0">
              <a:buNone/>
            </a:pPr>
            <a:r>
              <a:rPr lang="en-US" sz="1533" b="1" spc="53" kern="0" dirty="0">
                <a:solidFill>
                  <a:srgbClr val="FFFFFF"/>
                </a:solidFill>
                <a:latin typeface="Calibri" pitchFamily="34" charset="0"/>
                <a:ea typeface="Calibri" pitchFamily="34" charset="-122"/>
                <a:cs typeface="Calibri" pitchFamily="34" charset="-120"/>
              </a:rPr>
              <a:t>WHAT PEOPLE BUILD, AND WHAT IT FIXES</a:t>
            </a:r>
            <a:endParaRPr lang="en-US" sz="1533" dirty="0"/>
          </a:p>
        </p:txBody>
      </p:sp>
      <p:sp>
        <p:nvSpPr>
          <p:cNvPr id="34" name="Text 32"/>
          <p:cNvSpPr txBox="1"/>
          <p:nvPr/>
        </p:nvSpPr>
        <p:spPr>
          <a:xfrm>
            <a:off x="975360" y="2377440"/>
            <a:ext cx="10241280" cy="3169920"/>
          </a:xfrm>
          <a:prstGeom prst="rect">
            <a:avLst/>
          </a:prstGeom>
          <a:noFill/>
          <a:ln/>
        </p:spPr>
        <p:txBody>
          <a:bodyPr wrap="square" lIns="0" tIns="0" rIns="0" bIns="0" rtlCol="0" anchor="t"/>
          <a:lstStyle/>
          <a:p>
            <a:pPr indent="0" marL="0">
              <a:lnSpc>
                <a:spcPct val="112000"/>
              </a:lnSpc>
              <a:spcBef>
                <a:spcPts val="3000"/>
              </a:spcBef>
              <a:lnSpc>
                <a:spcPct val="102000"/>
              </a:lnSpc>
              <a:spcAft>
                <a:spcPts val="400"/>
              </a:spcAft>
              <a:buNone/>
            </a:pPr>
            <a:r>
              <a:rPr lang="en-US" sz="1667" dirty="0">
                <a:solidFill>
                  <a:srgbClr val="02C39A"/>
                </a:solidFill>
                <a:latin typeface="Calibri" pitchFamily="34" charset="0"/>
                <a:ea typeface="Calibri" pitchFamily="34" charset="-122"/>
                <a:cs typeface="Calibri" pitchFamily="34" charset="-120"/>
              </a:rPr>
              <a:t>• </a:t>
            </a:r>
            <a:pPr indent="0" marL="0">
              <a:lnSpc>
                <a:spcPct val="112000"/>
              </a:lnSpc>
              <a:spcBef>
                <a:spcPts val="3000"/>
              </a:spcBef>
              <a:lnSpc>
                <a:spcPct val="102000"/>
              </a:lnSpc>
              <a:spcAft>
                <a:spcPts val="400"/>
              </a:spcAft>
              <a:buNone/>
            </a:pPr>
            <a:r>
              <a:rPr lang="en-US" sz="1667" b="1" dirty="0">
                <a:solidFill>
                  <a:srgbClr val="FFFFFF"/>
                </a:solidFill>
                <a:latin typeface="Calibri" pitchFamily="34" charset="0"/>
                <a:ea typeface="Calibri" pitchFamily="34" charset="-122"/>
                <a:cs typeface="Calibri" pitchFamily="34" charset="-120"/>
                <a:hlinkClick r:id="rId3"/>
              </a:rPr>
              <a:t>Infrastructure and DevOps. </a:t>
            </a:r>
            <a:pPr indent="0" marL="0">
              <a:lnSpc>
                <a:spcPct val="112000"/>
              </a:lnSpc>
              <a:spcBef>
                <a:spcPts val="3000"/>
              </a:spcBef>
              <a:lnSpc>
                <a:spcPct val="102000"/>
              </a:lnSpc>
              <a:spcAft>
                <a:spcPts val="400"/>
              </a:spcAft>
              <a:buNone/>
            </a:pPr>
            <a:r>
              <a:rPr lang="en-US" sz="1667" dirty="0">
                <a:solidFill>
                  <a:srgbClr val="9AA4AE"/>
                </a:solidFill>
                <a:latin typeface="Calibri" pitchFamily="34" charset="0"/>
                <a:ea typeface="Calibri" pitchFamily="34" charset="-122"/>
                <a:cs typeface="Calibri" pitchFamily="34" charset="-120"/>
              </a:rPr>
              <a:t>24% of a 40,285-skill corpus, the largest slice by far</a:t>
            </a:r>
            <a:endParaRPr lang="en-US" sz="1667" dirty="0"/>
          </a:p>
          <a:p>
            <a:pPr indent="0" marL="0">
              <a:lnSpc>
                <a:spcPct val="112000"/>
              </a:lnSpc>
              <a:spcBef>
                <a:spcPts val="3000"/>
              </a:spcBef>
              <a:lnSpc>
                <a:spcPct val="102000"/>
              </a:lnSpc>
              <a:spcAft>
                <a:spcPts val="400"/>
              </a:spcAft>
              <a:buNone/>
            </a:pPr>
            <a:r>
              <a:rPr lang="en-US" sz="1667" dirty="0">
                <a:solidFill>
                  <a:srgbClr val="02C39A"/>
                </a:solidFill>
                <a:latin typeface="Calibri" pitchFamily="34" charset="0"/>
                <a:ea typeface="Calibri" pitchFamily="34" charset="-122"/>
                <a:cs typeface="Calibri" pitchFamily="34" charset="-120"/>
              </a:rPr>
              <a:t>• </a:t>
            </a:r>
            <a:pPr indent="0" marL="0">
              <a:lnSpc>
                <a:spcPct val="112000"/>
              </a:lnSpc>
              <a:spcBef>
                <a:spcPts val="3000"/>
              </a:spcBef>
              <a:lnSpc>
                <a:spcPct val="102000"/>
              </a:lnSpc>
              <a:spcAft>
                <a:spcPts val="400"/>
              </a:spcAft>
              <a:buNone/>
            </a:pPr>
            <a:r>
              <a:rPr lang="en-US" sz="1667" b="1" dirty="0">
                <a:solidFill>
                  <a:srgbClr val="FFFFFF"/>
                </a:solidFill>
                <a:latin typeface="Calibri" pitchFamily="34" charset="0"/>
                <a:ea typeface="Calibri" pitchFamily="34" charset="-122"/>
                <a:cs typeface="Calibri" pitchFamily="34" charset="-120"/>
                <a:hlinkClick r:id="rId4"/>
              </a:rPr>
              <a:t>Not committing a secret. </a:t>
            </a:r>
            <a:pPr indent="0" marL="0">
              <a:lnSpc>
                <a:spcPct val="112000"/>
              </a:lnSpc>
              <a:spcBef>
                <a:spcPts val="3000"/>
              </a:spcBef>
              <a:lnSpc>
                <a:spcPct val="102000"/>
              </a:lnSpc>
              <a:spcAft>
                <a:spcPts val="400"/>
              </a:spcAft>
              <a:buNone/>
            </a:pPr>
            <a:r>
              <a:rPr lang="en-US" sz="1667" dirty="0">
                <a:solidFill>
                  <a:srgbClr val="9AA4AE"/>
                </a:solidFill>
                <a:latin typeface="Calibri" pitchFamily="34" charset="0"/>
                <a:ea typeface="Calibri" pitchFamily="34" charset="-122"/>
                <a:cs typeface="Calibri" pitchFamily="34" charset="-120"/>
              </a:rPr>
              <a:t>Agent-assisted commits leak one 3.2% of the time, against a 1.5% baseline</a:t>
            </a:r>
            <a:endParaRPr lang="en-US" sz="1667" dirty="0"/>
          </a:p>
          <a:p>
            <a:pPr indent="0" marL="0">
              <a:lnSpc>
                <a:spcPct val="112000"/>
              </a:lnSpc>
              <a:spcBef>
                <a:spcPts val="3000"/>
              </a:spcBef>
              <a:lnSpc>
                <a:spcPct val="102000"/>
              </a:lnSpc>
              <a:spcAft>
                <a:spcPts val="400"/>
              </a:spcAft>
              <a:buNone/>
            </a:pPr>
            <a:r>
              <a:rPr lang="en-US" sz="1667" dirty="0">
                <a:solidFill>
                  <a:srgbClr val="02C39A"/>
                </a:solidFill>
                <a:latin typeface="Calibri" pitchFamily="34" charset="0"/>
                <a:ea typeface="Calibri" pitchFamily="34" charset="-122"/>
                <a:cs typeface="Calibri" pitchFamily="34" charset="-120"/>
              </a:rPr>
              <a:t>• </a:t>
            </a:r>
            <a:pPr indent="0" marL="0">
              <a:lnSpc>
                <a:spcPct val="112000"/>
              </a:lnSpc>
              <a:spcBef>
                <a:spcPts val="3000"/>
              </a:spcBef>
              <a:lnSpc>
                <a:spcPct val="102000"/>
              </a:lnSpc>
              <a:spcAft>
                <a:spcPts val="400"/>
              </a:spcAft>
              <a:buNone/>
            </a:pPr>
            <a:r>
              <a:rPr lang="en-US" sz="1667" b="1" dirty="0">
                <a:solidFill>
                  <a:srgbClr val="FFFFFF"/>
                </a:solidFill>
                <a:latin typeface="Calibri" pitchFamily="34" charset="0"/>
                <a:ea typeface="Calibri" pitchFamily="34" charset="-122"/>
                <a:cs typeface="Calibri" pitchFamily="34" charset="-120"/>
                <a:hlinkClick r:id="rId5"/>
              </a:rPr>
              <a:t>Tests that actually cover the change. </a:t>
            </a:r>
            <a:pPr indent="0" marL="0">
              <a:lnSpc>
                <a:spcPct val="112000"/>
              </a:lnSpc>
              <a:spcBef>
                <a:spcPts val="3000"/>
              </a:spcBef>
              <a:lnSpc>
                <a:spcPct val="102000"/>
              </a:lnSpc>
              <a:spcAft>
                <a:spcPts val="400"/>
              </a:spcAft>
              <a:buNone/>
            </a:pPr>
            <a:r>
              <a:rPr lang="en-US" sz="1667" dirty="0">
                <a:solidFill>
                  <a:srgbClr val="9AA4AE"/>
                </a:solidFill>
                <a:latin typeface="Calibri" pitchFamily="34" charset="0"/>
                <a:ea typeface="Calibri" pitchFamily="34" charset="-122"/>
                <a:cs typeface="Calibri" pitchFamily="34" charset="-120"/>
              </a:rPr>
              <a:t>64.8% of agent Python PRs change code no existing test runs</a:t>
            </a:r>
            <a:endParaRPr lang="en-US" sz="1667" dirty="0"/>
          </a:p>
          <a:p>
            <a:pPr indent="0" marL="0">
              <a:lnSpc>
                <a:spcPct val="112000"/>
              </a:lnSpc>
              <a:spcBef>
                <a:spcPts val="3000"/>
              </a:spcBef>
              <a:lnSpc>
                <a:spcPct val="102000"/>
              </a:lnSpc>
              <a:spcAft>
                <a:spcPts val="400"/>
              </a:spcAft>
              <a:buNone/>
            </a:pPr>
            <a:r>
              <a:rPr lang="en-US" sz="1667" dirty="0">
                <a:solidFill>
                  <a:srgbClr val="02C39A"/>
                </a:solidFill>
                <a:latin typeface="Calibri" pitchFamily="34" charset="0"/>
                <a:ea typeface="Calibri" pitchFamily="34" charset="-122"/>
                <a:cs typeface="Calibri" pitchFamily="34" charset="-120"/>
              </a:rPr>
              <a:t>• </a:t>
            </a:r>
            <a:pPr indent="0" marL="0">
              <a:lnSpc>
                <a:spcPct val="112000"/>
              </a:lnSpc>
              <a:spcBef>
                <a:spcPts val="3000"/>
              </a:spcBef>
              <a:lnSpc>
                <a:spcPct val="102000"/>
              </a:lnSpc>
              <a:spcAft>
                <a:spcPts val="400"/>
              </a:spcAft>
              <a:buNone/>
            </a:pPr>
            <a:r>
              <a:rPr lang="en-US" sz="1667" b="1" dirty="0">
                <a:solidFill>
                  <a:srgbClr val="FFFFFF"/>
                </a:solidFill>
                <a:latin typeface="Calibri" pitchFamily="34" charset="0"/>
                <a:ea typeface="Calibri" pitchFamily="34" charset="-122"/>
                <a:cs typeface="Calibri" pitchFamily="34" charset="-120"/>
                <a:hlinkClick r:id="rId6"/>
              </a:rPr>
              <a:t>Debugging, linting and security review. </a:t>
            </a:r>
            <a:pPr indent="0" marL="0">
              <a:lnSpc>
                <a:spcPct val="112000"/>
              </a:lnSpc>
              <a:spcBef>
                <a:spcPts val="3000"/>
              </a:spcBef>
              <a:lnSpc>
                <a:spcPct val="102000"/>
              </a:lnSpc>
              <a:spcAft>
                <a:spcPts val="400"/>
              </a:spcAft>
              <a:buNone/>
            </a:pPr>
            <a:r>
              <a:rPr lang="en-US" sz="1667" dirty="0">
                <a:solidFill>
                  <a:srgbClr val="9AA4AE"/>
                </a:solidFill>
                <a:latin typeface="Calibri" pitchFamily="34" charset="0"/>
                <a:ea typeface="Calibri" pitchFamily="34" charset="-122"/>
                <a:cs typeface="Calibri" pitchFamily="34" charset="-120"/>
              </a:rPr>
              <a:t>13% of the same corpus, third behind infra and code generation</a:t>
            </a:r>
            <a:endParaRPr lang="en-US" sz="1667" dirty="0"/>
          </a:p>
          <a:p>
            <a:pPr indent="0" marL="0">
              <a:lnSpc>
                <a:spcPct val="112000"/>
              </a:lnSpc>
              <a:spcBef>
                <a:spcPts val="3000"/>
              </a:spcBef>
              <a:lnSpc>
                <a:spcPct val="102000"/>
              </a:lnSpc>
              <a:spcAft>
                <a:spcPts val="400"/>
              </a:spcAft>
              <a:buNone/>
            </a:pPr>
            <a:r>
              <a:rPr lang="en-US" sz="1667" dirty="0">
                <a:solidFill>
                  <a:srgbClr val="02C39A"/>
                </a:solidFill>
                <a:latin typeface="Calibri" pitchFamily="34" charset="0"/>
                <a:ea typeface="Calibri" pitchFamily="34" charset="-122"/>
                <a:cs typeface="Calibri" pitchFamily="34" charset="-120"/>
              </a:rPr>
              <a:t>• </a:t>
            </a:r>
            <a:pPr indent="0" marL="0">
              <a:lnSpc>
                <a:spcPct val="112000"/>
              </a:lnSpc>
              <a:spcBef>
                <a:spcPts val="3000"/>
              </a:spcBef>
              <a:lnSpc>
                <a:spcPct val="102000"/>
              </a:lnSpc>
              <a:spcAft>
                <a:spcPts val="400"/>
              </a:spcAft>
              <a:buNone/>
            </a:pPr>
            <a:r>
              <a:rPr lang="en-US" sz="1667" b="1" dirty="0">
                <a:solidFill>
                  <a:srgbClr val="FFFFFF"/>
                </a:solidFill>
                <a:latin typeface="Calibri" pitchFamily="34" charset="0"/>
                <a:ea typeface="Calibri" pitchFamily="34" charset="-122"/>
                <a:cs typeface="Calibri" pitchFamily="34" charset="-120"/>
                <a:hlinkClick r:id="rId7"/>
              </a:rPr>
              <a:t>But read one before you install it. </a:t>
            </a:r>
            <a:pPr indent="0" marL="0">
              <a:lnSpc>
                <a:spcPct val="112000"/>
              </a:lnSpc>
              <a:spcBef>
                <a:spcPts val="3000"/>
              </a:spcBef>
              <a:lnSpc>
                <a:spcPct val="102000"/>
              </a:lnSpc>
              <a:spcAft>
                <a:spcPts val="400"/>
              </a:spcAft>
              <a:buNone/>
            </a:pPr>
            <a:r>
              <a:rPr lang="en-US" sz="1667" dirty="0">
                <a:solidFill>
                  <a:srgbClr val="9AA4AE"/>
                </a:solidFill>
                <a:latin typeface="Calibri" pitchFamily="34" charset="0"/>
                <a:ea typeface="Calibri" pitchFamily="34" charset="-122"/>
                <a:cs typeface="Calibri" pitchFamily="34" charset="-120"/>
              </a:rPr>
              <a:t>An audit of 22,511 public skills averaged 6.3 findings each</a:t>
            </a:r>
            <a:endParaRPr lang="en-US" sz="1667" dirty="0"/>
          </a:p>
        </p:txBody>
      </p:sp>
      <p:sp>
        <p:nvSpPr>
          <p:cNvPr id="901" name="WhereToStart"/>
          <p:cNvSpPr txBox="1"/>
          <p:nvPr/>
        </p:nvSpPr>
        <p:spPr>
          <a:xfrm>
            <a:off x="975360" y="5852160"/>
            <a:ext cx="10485120" cy="548640"/>
          </a:xfrm>
          <a:prstGeom prst="rect">
            <a:avLst/>
          </a:prstGeom>
          <a:noFill/>
        </p:spPr>
        <p:txBody>
          <a:bodyPr wrap="square" lIns="0" tIns="0" rIns="0" bIns="0">
            <a:noAutofit/>
          </a:bodyPr>
          <a:lstStyle/>
          <a:p>
            <a:r>
              <a:rPr lang="en-US" sz="1333" b="1" spc="160" dirty="0">
                <a:solidFill>
                  <a:srgbClr val="02C39A"/>
                </a:solidFill>
                <a:latin typeface="Calibri"/>
                <a:cs typeface="Calibri"/>
              </a:rPr>
              <a:t>WHERE TO START  </a:t>
            </a:r>
            <a:r>
              <a:rPr lang="en-US" sz="1333" dirty="0">
                <a:solidFill>
                  <a:srgbClr val="9AA4AE"/>
                </a:solidFill>
                <a:latin typeface="Calibri"/>
                <a:cs typeface="Calibri"/>
              </a:rPr>
              <a:t>read a library that already does it well: </a:t>
            </a:r>
            <a:r>
              <a:rPr lang="en-US" sz="1333" b="1" dirty="0">
                <a:solidFill>
                  <a:srgbClr val="7FD8C4"/>
                </a:solidFill>
                <a:latin typeface="Courier New"/>
                <a:cs typeface="Courier New"/>
                <a:hlinkClick r:id="rId8"/>
              </a:rPr>
              <a:t>github.com/obra/superpowers</a:t>
            </a:r>
            <a:r>
              <a:rPr lang="en-US" sz="1333" dirty="0">
                <a:solidFill>
                  <a:srgbClr val="9AA4AE"/>
                </a:solidFill>
                <a:latin typeface="Calibri"/>
                <a:cs typeface="Calibri"/>
              </a:rPr>
              <a:t>  TDD, brainstorming, subagent review, as skills.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
    <p:bg>
      <p:bgPr>
        <a:solidFill>
          <a:srgbClr val="0B0E13"/>
        </a:solidFill>
        <a:effectLst/>
      </p:bgPr>
    </p:bg>
    <p:spTree>
      <p:nvGrpSpPr>
        <p:cNvPr id="1" name=""/>
        <p:cNvGrpSpPr/>
        <p:nvPr/>
      </p:nvGrpSpPr>
      <p:grpSpPr>
        <a:xfrm>
          <a:off x="0" y="0"/>
          <a:ext cx="0" cy="0"/>
          <a:chOff x="0" y="0"/>
          <a:chExt cx="0" cy="0"/>
        </a:xfrm>
      </p:grpSpPr>
      <p:sp>
        <p:nvSpPr>
          <p:cNvPr id="2" name="Text 0"/>
          <p:cNvSpPr txBox="1"/>
          <p:nvPr/>
        </p:nvSpPr>
        <p:spPr>
          <a:xfrm>
            <a:off x="457200" y="274320"/>
            <a:ext cx="11274552" cy="475488"/>
          </a:xfrm>
          <a:prstGeom prst="rect">
            <a:avLst/>
          </a:prstGeom>
          <a:noFill/>
          <a:ln/>
        </p:spPr>
        <p:txBody>
          <a:bodyPr wrap="square" lIns="0" tIns="0" rIns="0" bIns="0" rtlCol="0" anchor="ctr"/>
          <a:lstStyle/>
          <a:p>
            <a:pPr indent="0" marL="0">
              <a:buNone/>
            </a:pPr>
            <a:r>
              <a:rPr lang="en-US" sz="3000" b="1" dirty="0">
                <a:solidFill>
                  <a:srgbClr val="F2F4F7"/>
                </a:solidFill>
                <a:latin typeface="Arial" pitchFamily="34" charset="0"/>
                <a:ea typeface="Arial" pitchFamily="34" charset="-122"/>
                <a:cs typeface="Arial" pitchFamily="34" charset="-120"/>
              </a:rPr>
              <a:t>What's Next for AI: </a:t>
            </a:r>
            <a:pPr indent="0" marL="0">
              <a:buNone/>
            </a:pPr>
            <a:r>
              <a:rPr lang="en-US" sz="3000" b="1" dirty="0">
                <a:solidFill>
                  <a:srgbClr val="F2A93B"/>
                </a:solidFill>
                <a:latin typeface="Arial" pitchFamily="34" charset="0"/>
                <a:ea typeface="Arial" pitchFamily="34" charset="-122"/>
                <a:cs typeface="Arial" pitchFamily="34" charset="-120"/>
              </a:rPr>
              <a:t>The Future of Context Management</a:t>
            </a:r>
            <a:endParaRPr lang="en-US" sz="3000" dirty="0"/>
          </a:p>
        </p:txBody>
      </p:sp>
      <p:sp>
        <p:nvSpPr>
          <p:cNvPr id="3" name="Text 1"/>
          <p:cNvSpPr txBox="1"/>
          <p:nvPr/>
        </p:nvSpPr>
        <p:spPr>
          <a:xfrm>
            <a:off x="457200" y="786384"/>
            <a:ext cx="11274552" cy="384048"/>
          </a:xfrm>
          <a:prstGeom prst="rect">
            <a:avLst/>
          </a:prstGeom>
          <a:noFill/>
          <a:ln/>
        </p:spPr>
        <p:txBody>
          <a:bodyPr wrap="square" lIns="0" tIns="0" rIns="0" bIns="0" rtlCol="0" anchor="ctr"/>
          <a:lstStyle/>
          <a:p>
            <a:pPr indent="0" marL="0">
              <a:buNone/>
            </a:pPr>
            <a:r>
              <a:rPr lang="en-US" sz="1300" dirty="0">
                <a:solidFill>
                  <a:srgbClr val="8892A4"/>
                </a:solidFill>
                <a:latin typeface="Calibri" pitchFamily="34" charset="0"/>
                <a:ea typeface="Calibri" pitchFamily="34" charset="-122"/>
                <a:cs typeface="Calibri" pitchFamily="34" charset="-120"/>
              </a:rPr>
              <a:t> </a:t>
            </a:r>
            <a:endParaRPr lang="en-US" sz="1300" dirty="0"/>
          </a:p>
        </p:txBody>
      </p:sp>
      <p:sp>
        <p:nvSpPr>
          <p:cNvPr id="4" name="Shape 2"/>
          <p:cNvSpPr/>
          <p:nvPr/>
        </p:nvSpPr>
        <p:spPr>
          <a:xfrm>
            <a:off x="457200" y="1298448"/>
            <a:ext cx="3587191" cy="3584448"/>
          </a:xfrm>
          <a:prstGeom prst="roundRect">
            <a:avLst>
              <a:gd name="adj" fmla="val 1531"/>
            </a:avLst>
          </a:prstGeom>
          <a:solidFill>
            <a:srgbClr val="161B22"/>
          </a:solidFill>
          <a:ln w="12700">
            <a:solidFill>
              <a:srgbClr val="161B22"/>
            </a:solidFill>
            <a:prstDash val="solid"/>
          </a:ln>
        </p:spPr>
      </p:sp>
      <p:sp>
        <p:nvSpPr>
          <p:cNvPr id="5" name="Shape 3"/>
          <p:cNvSpPr/>
          <p:nvPr/>
        </p:nvSpPr>
        <p:spPr>
          <a:xfrm>
            <a:off x="694944" y="1499616"/>
            <a:ext cx="1298448" cy="246888"/>
          </a:xfrm>
          <a:prstGeom prst="roundRect">
            <a:avLst>
              <a:gd name="adj" fmla="val 29630"/>
            </a:avLst>
          </a:prstGeom>
          <a:solidFill>
            <a:srgbClr val="E0674F"/>
          </a:solidFill>
          <a:ln w="12700">
            <a:solidFill>
              <a:srgbClr val="E0674F"/>
            </a:solidFill>
            <a:prstDash val="solid"/>
          </a:ln>
        </p:spPr>
      </p:sp>
      <p:sp>
        <p:nvSpPr>
          <p:cNvPr id="6" name="Text 4"/>
          <p:cNvSpPr txBox="1"/>
          <p:nvPr/>
        </p:nvSpPr>
        <p:spPr>
          <a:xfrm>
            <a:off x="694944" y="1499616"/>
            <a:ext cx="1298448" cy="246888"/>
          </a:xfrm>
          <a:prstGeom prst="rect">
            <a:avLst/>
          </a:prstGeom>
          <a:noFill/>
          <a:ln/>
        </p:spPr>
        <p:txBody>
          <a:bodyPr wrap="square" lIns="0" tIns="0" rIns="0" bIns="0" rtlCol="0" anchor="ctr"/>
          <a:lstStyle/>
          <a:p>
            <a:pPr algn="ctr" indent="0" marL="0">
              <a:buNone/>
            </a:pPr>
            <a:r>
              <a:rPr lang="en-US" sz="900" b="1" dirty="0">
                <a:solidFill>
                  <a:srgbClr val="0B0E13"/>
                </a:solidFill>
                <a:latin typeface="Arial" pitchFamily="34" charset="0"/>
                <a:ea typeface="Arial" pitchFamily="34" charset="-122"/>
                <a:cs typeface="Arial" pitchFamily="34" charset="-120"/>
              </a:rPr>
              <a:t>THE CEILING</a:t>
            </a:r>
            <a:endParaRPr lang="en-US" sz="900" dirty="0"/>
          </a:p>
        </p:txBody>
      </p:sp>
      <p:sp>
        <p:nvSpPr>
          <p:cNvPr id="7" name="Text 5"/>
          <p:cNvSpPr txBox="1"/>
          <p:nvPr/>
        </p:nvSpPr>
        <p:spPr>
          <a:xfrm>
            <a:off x="694944" y="1847088"/>
            <a:ext cx="3111703" cy="384048"/>
          </a:xfrm>
          <a:prstGeom prst="rect">
            <a:avLst/>
          </a:prstGeom>
          <a:noFill/>
          <a:ln/>
        </p:spPr>
        <p:txBody>
          <a:bodyPr wrap="square" lIns="0" tIns="0" rIns="0" bIns="0" rtlCol="0" anchor="ctr"/>
          <a:lstStyle/>
          <a:p>
            <a:pPr indent="0" marL="0">
              <a:buNone/>
            </a:pPr>
            <a:r>
              <a:rPr lang="en-US" sz="1500" b="1" dirty="0">
                <a:solidFill>
                  <a:srgbClr val="F2F4F7"/>
                </a:solidFill>
                <a:latin typeface="Arial" pitchFamily="34" charset="0"/>
                <a:ea typeface="Arial" pitchFamily="34" charset="-122"/>
                <a:cs typeface="Arial" pitchFamily="34" charset="-120"/>
              </a:rPr>
              <a:t>Bigger windows stopped paying</a:t>
            </a:r>
            <a:endParaRPr lang="en-US" sz="1500" dirty="0"/>
          </a:p>
        </p:txBody>
      </p:sp>
      <p:sp>
        <p:nvSpPr>
          <p:cNvPr id="8" name="Text 6"/>
          <p:cNvSpPr txBox="1"/>
          <p:nvPr/>
        </p:nvSpPr>
        <p:spPr>
          <a:xfrm>
            <a:off x="694944" y="2258568"/>
            <a:ext cx="3111703" cy="2395728"/>
          </a:xfrm>
          <a:prstGeom prst="rect">
            <a:avLst/>
          </a:prstGeom>
          <a:noFill/>
          <a:ln/>
        </p:spPr>
        <p:txBody>
          <a:bodyPr wrap="square" lIns="0" tIns="0" rIns="0" bIns="0" rtlCol="0" anchor="ctr"/>
          <a:lstStyle/>
          <a:p>
            <a:pPr indent="0" marL="0">
              <a:lnSpc>
                <a:spcPct val="105000"/>
              </a:lnSpc>
              <a:buNone/>
            </a:pPr>
            <a:r>
              <a:rPr lang="en-US" sz="1100" b="1" dirty="0">
                <a:solidFill>
                  <a:srgbClr val="E0674F"/>
                </a:solidFill>
                <a:latin typeface="Calibri" pitchFamily="34" charset="0"/>
                <a:ea typeface="Calibri" pitchFamily="34" charset="-122"/>
                <a:cs typeface="Calibri" pitchFamily="34" charset="-120"/>
              </a:rPr>
              <a:t>Window inflation: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13 models now ship 1M+ tokens. Usable quality holds to roughly 60-70% of the advertised number, then falls off a cliff.</a:t>
            </a:r>
            <a:endParaRPr lang="en-US" sz="1100" dirty="0"/>
          </a:p>
          <a:p>
            <a:pPr indent="0" marL="0">
              <a:lnSpc>
                <a:spcPct val="105000"/>
              </a:lnSpc>
              <a:buNone/>
            </a:pPr>
            <a:r>
              <a:rPr lang="en-US" sz="1100" b="1" dirty="0">
                <a:solidFill>
                  <a:srgbClr val="E0674F"/>
                </a:solidFill>
                <a:latin typeface="Calibri" pitchFamily="34" charset="0"/>
                <a:ea typeface="Calibri" pitchFamily="34" charset="-122"/>
                <a:cs typeface="Calibri" pitchFamily="34" charset="-120"/>
              </a:rPr>
              <a:t>Universal decay: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every frontier model tested degrades as context grows. No exceptions.</a:t>
            </a:r>
            <a:endParaRPr lang="en-US" sz="1100" dirty="0"/>
          </a:p>
          <a:p>
            <a:pPr indent="0" marL="0">
              <a:lnSpc>
                <a:spcPct val="105000"/>
              </a:lnSpc>
              <a:buNone/>
            </a:pPr>
            <a:r>
              <a:rPr lang="en-US" sz="1100" b="1" dirty="0">
                <a:solidFill>
                  <a:srgbClr val="E0674F"/>
                </a:solidFill>
                <a:latin typeface="Calibri" pitchFamily="34" charset="0"/>
                <a:ea typeface="Calibri" pitchFamily="34" charset="-122"/>
                <a:cs typeface="Calibri" pitchFamily="34" charset="-120"/>
              </a:rPr>
              <a:t>Lost in the middle: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over 30% accuracy drop when the needed fact sits mid-context.</a:t>
            </a:r>
            <a:endParaRPr lang="en-US" sz="1100" dirty="0"/>
          </a:p>
          <a:p>
            <a:pPr indent="0" marL="0">
              <a:lnSpc>
                <a:spcPct val="105000"/>
              </a:lnSpc>
              <a:buNone/>
            </a:pPr>
            <a:r>
              <a:rPr lang="en-US" sz="1100" b="1" dirty="0">
                <a:solidFill>
                  <a:srgbClr val="E0674F"/>
                </a:solidFill>
                <a:latin typeface="Calibri" pitchFamily="34" charset="0"/>
                <a:ea typeface="Calibri" pitchFamily="34" charset="-122"/>
                <a:cs typeface="Calibri" pitchFamily="34" charset="-120"/>
              </a:rPr>
              <a:t>Signal starvation: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a typical 20K-token agent context carries about 2.5% relevant signal.</a:t>
            </a:r>
            <a:endParaRPr lang="en-US" sz="1100" dirty="0"/>
          </a:p>
          <a:p>
            <a:pPr indent="0" marL="0">
              <a:lnSpc>
                <a:spcPct val="105000"/>
              </a:lnSpc>
              <a:buNone/>
            </a:pPr>
            <a:r>
              <a:rPr lang="en-US" sz="1100" b="1" dirty="0">
                <a:solidFill>
                  <a:srgbClr val="E0674F"/>
                </a:solidFill>
                <a:latin typeface="Calibri" pitchFamily="34" charset="0"/>
                <a:ea typeface="Calibri" pitchFamily="34" charset="-122"/>
                <a:cs typeface="Calibri" pitchFamily="34" charset="-120"/>
              </a:rPr>
              <a:t>Four failure modes: </a:t>
            </a:r>
            <a:pPr indent="0" marL="0">
              <a:lnSpc>
                <a:spcPct val="105000"/>
              </a:lnSpc>
              <a:buNone/>
            </a:pPr>
            <a:r>
              <a:rPr lang="en-US" sz="1100" dirty="0">
                <a:solidFill>
                  <a:srgbClr val="F2F4F7"/>
                </a:solidFill>
                <a:latin typeface="Calibri" pitchFamily="34" charset="0"/>
                <a:ea typeface="Calibri" pitchFamily="34" charset="-122"/>
                <a:cs typeface="Calibri" pitchFamily="34" charset="-120"/>
              </a:rPr>
              <a:t>poisoning, distraction, confusion, clash.</a:t>
            </a:r>
            <a:endParaRPr lang="en-US" sz="1100" dirty="0"/>
          </a:p>
        </p:txBody>
      </p:sp>
      <p:sp>
        <p:nvSpPr>
          <p:cNvPr id="9" name="Shape 7"/>
          <p:cNvSpPr/>
          <p:nvPr/>
        </p:nvSpPr>
        <p:spPr>
          <a:xfrm>
            <a:off x="4300423" y="1298448"/>
            <a:ext cx="3587191" cy="3584448"/>
          </a:xfrm>
          <a:prstGeom prst="roundRect">
            <a:avLst>
              <a:gd name="adj" fmla="val 1531"/>
            </a:avLst>
          </a:prstGeom>
          <a:solidFill>
            <a:srgbClr val="161B22"/>
          </a:solidFill>
          <a:ln w="12700">
            <a:solidFill>
              <a:srgbClr val="161B22"/>
            </a:solidFill>
            <a:prstDash val="solid"/>
          </a:ln>
        </p:spPr>
      </p:sp>
      <p:sp>
        <p:nvSpPr>
          <p:cNvPr id="10" name="Shape 8"/>
          <p:cNvSpPr/>
          <p:nvPr/>
        </p:nvSpPr>
        <p:spPr>
          <a:xfrm>
            <a:off x="4538167" y="1499616"/>
            <a:ext cx="1298448" cy="246888"/>
          </a:xfrm>
          <a:prstGeom prst="roundRect">
            <a:avLst>
              <a:gd name="adj" fmla="val 29630"/>
            </a:avLst>
          </a:prstGeom>
          <a:solidFill>
            <a:srgbClr val="3FBFA8"/>
          </a:solidFill>
          <a:ln w="12700">
            <a:solidFill>
              <a:srgbClr val="3FBFA8"/>
            </a:solidFill>
            <a:prstDash val="solid"/>
          </a:ln>
        </p:spPr>
      </p:sp>
      <p:sp>
        <p:nvSpPr>
          <p:cNvPr id="11" name="Text 9"/>
          <p:cNvSpPr txBox="1"/>
          <p:nvPr/>
        </p:nvSpPr>
        <p:spPr>
          <a:xfrm>
            <a:off x="4538167" y="1499616"/>
            <a:ext cx="1298448" cy="246888"/>
          </a:xfrm>
          <a:prstGeom prst="rect">
            <a:avLst/>
          </a:prstGeom>
          <a:noFill/>
          <a:ln/>
        </p:spPr>
        <p:txBody>
          <a:bodyPr wrap="square" lIns="0" tIns="0" rIns="0" bIns="0" rtlCol="0" anchor="ctr"/>
          <a:lstStyle/>
          <a:p>
            <a:pPr algn="ctr" indent="0" marL="0">
              <a:buNone/>
            </a:pPr>
            <a:r>
              <a:rPr lang="en-US" sz="900" b="1" dirty="0">
                <a:solidFill>
                  <a:srgbClr val="0B0E13"/>
                </a:solidFill>
                <a:latin typeface="Arial" pitchFamily="34" charset="0"/>
                <a:ea typeface="Arial" pitchFamily="34" charset="-122"/>
                <a:cs typeface="Arial" pitchFamily="34" charset="-120"/>
              </a:rPr>
              <a:t>THE DISCIPLINE</a:t>
            </a:r>
            <a:endParaRPr lang="en-US" sz="900" dirty="0"/>
          </a:p>
        </p:txBody>
      </p:sp>
      <p:sp>
        <p:nvSpPr>
          <p:cNvPr id="12" name="Text 10"/>
          <p:cNvSpPr txBox="1"/>
          <p:nvPr/>
        </p:nvSpPr>
        <p:spPr>
          <a:xfrm>
            <a:off x="4538167" y="1847088"/>
            <a:ext cx="3111703" cy="384048"/>
          </a:xfrm>
          <a:prstGeom prst="rect">
            <a:avLst/>
          </a:prstGeom>
          <a:noFill/>
          <a:ln/>
        </p:spPr>
        <p:txBody>
          <a:bodyPr wrap="square" lIns="0" tIns="0" rIns="0" bIns="0" rtlCol="0" anchor="ctr"/>
          <a:lstStyle/>
          <a:p>
            <a:pPr indent="0" marL="0">
              <a:buNone/>
            </a:pPr>
            <a:r>
              <a:rPr lang="en-US" sz="1500" b="1" dirty="0">
                <a:solidFill>
                  <a:srgbClr val="F2F4F7"/>
                </a:solidFill>
                <a:latin typeface="Arial" pitchFamily="34" charset="0"/>
                <a:ea typeface="Arial" pitchFamily="34" charset="-122"/>
                <a:cs typeface="Arial" pitchFamily="34" charset="-120"/>
              </a:rPr>
              <a:t>Write, select, compress, isolate</a:t>
            </a:r>
            <a:endParaRPr lang="en-US" sz="1500" dirty="0"/>
          </a:p>
        </p:txBody>
      </p:sp>
      <p:sp>
        <p:nvSpPr>
          <p:cNvPr id="13" name="Text 11"/>
          <p:cNvSpPr txBox="1"/>
          <p:nvPr/>
        </p:nvSpPr>
        <p:spPr>
          <a:xfrm>
            <a:off x="4538167" y="2258568"/>
            <a:ext cx="3111703" cy="2395728"/>
          </a:xfrm>
          <a:prstGeom prst="rect">
            <a:avLst/>
          </a:prstGeom>
          <a:noFill/>
          <a:ln/>
        </p:spPr>
        <p:txBody>
          <a:bodyPr wrap="square" lIns="0" tIns="0" rIns="0" bIns="0" rtlCol="0" anchor="ctr"/>
          <a:lstStyle/>
          <a:p>
            <a:pPr indent="0" marL="0">
              <a:lnSpc>
                <a:spcPct val="105000"/>
              </a:lnSpc>
              <a:buNone/>
            </a:pPr>
            <a:r>
              <a:rPr lang="en-US" sz="1100" b="1" dirty="0">
                <a:solidFill>
                  <a:srgbClr val="3FBFA8"/>
                </a:solidFill>
                <a:latin typeface="Calibri" pitchFamily="34" charset="0"/>
                <a:ea typeface="Calibri" pitchFamily="34" charset="-122"/>
                <a:cs typeface="Calibri" pitchFamily="34" charset="-120"/>
              </a:rPr>
              <a:t>WRITE: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state lives outside the window. Scratchpads, files, structured notes.</a:t>
            </a:r>
            <a:endParaRPr lang="en-US" sz="1100" dirty="0"/>
          </a:p>
          <a:p>
            <a:pPr indent="0" marL="0">
              <a:lnSpc>
                <a:spcPct val="105000"/>
              </a:lnSpc>
              <a:buNone/>
            </a:pPr>
            <a:r>
              <a:rPr lang="en-US" sz="1100" b="1" dirty="0">
                <a:solidFill>
                  <a:srgbClr val="3FBFA8"/>
                </a:solidFill>
                <a:latin typeface="Calibri" pitchFamily="34" charset="0"/>
                <a:ea typeface="Calibri" pitchFamily="34" charset="-122"/>
                <a:cs typeface="Calibri" pitchFamily="34" charset="-120"/>
              </a:rPr>
              <a:t>SELECT: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just-in-time retrieval. Gate tools and memories, not just documents.</a:t>
            </a:r>
            <a:endParaRPr lang="en-US" sz="1100" dirty="0"/>
          </a:p>
          <a:p>
            <a:pPr indent="0" marL="0">
              <a:lnSpc>
                <a:spcPct val="105000"/>
              </a:lnSpc>
              <a:buNone/>
            </a:pPr>
            <a:r>
              <a:rPr lang="en-US" sz="1100" b="1" dirty="0">
                <a:solidFill>
                  <a:srgbClr val="3FBFA8"/>
                </a:solidFill>
                <a:latin typeface="Calibri" pitchFamily="34" charset="0"/>
                <a:ea typeface="Calibri" pitchFamily="34" charset="-122"/>
                <a:cs typeface="Calibri" pitchFamily="34" charset="-120"/>
              </a:rPr>
              <a:t>COMPRESS: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compaction and hierarchical digests before the cliff, not after it.</a:t>
            </a:r>
            <a:endParaRPr lang="en-US" sz="1100" dirty="0"/>
          </a:p>
          <a:p>
            <a:pPr indent="0" marL="0">
              <a:lnSpc>
                <a:spcPct val="105000"/>
              </a:lnSpc>
              <a:buNone/>
            </a:pPr>
            <a:r>
              <a:rPr lang="en-US" sz="1100" b="1" dirty="0">
                <a:solidFill>
                  <a:srgbClr val="3FBFA8"/>
                </a:solidFill>
                <a:latin typeface="Calibri" pitchFamily="34" charset="0"/>
                <a:ea typeface="Calibri" pitchFamily="34" charset="-122"/>
                <a:cs typeface="Calibri" pitchFamily="34" charset="-120"/>
              </a:rPr>
              <a:t>ISOLATE: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sub-agents with their own windows. Roughly 90% lift over single-agent on search-heavy work.</a:t>
            </a:r>
            <a:endParaRPr lang="en-US" sz="1100" dirty="0"/>
          </a:p>
          <a:p>
            <a:pPr indent="0" marL="0">
              <a:lnSpc>
                <a:spcPct val="105000"/>
              </a:lnSpc>
              <a:buNone/>
            </a:pPr>
            <a:r>
              <a:rPr lang="en-US" sz="1100" b="1" dirty="0">
                <a:solidFill>
                  <a:srgbClr val="3FBFA8"/>
                </a:solidFill>
                <a:latin typeface="Calibri" pitchFamily="34" charset="0"/>
                <a:ea typeface="Calibri" pitchFamily="34" charset="-122"/>
                <a:cs typeface="Calibri" pitchFamily="34" charset="-120"/>
              </a:rPr>
              <a:t>CACHE: </a:t>
            </a:r>
            <a:pPr indent="0" marL="0">
              <a:lnSpc>
                <a:spcPct val="105000"/>
              </a:lnSpc>
              <a:buNone/>
            </a:pPr>
            <a:r>
              <a:rPr lang="en-US" sz="1100" dirty="0">
                <a:solidFill>
                  <a:srgbClr val="F2F4F7"/>
                </a:solidFill>
                <a:latin typeface="Calibri" pitchFamily="34" charset="0"/>
                <a:ea typeface="Calibri" pitchFamily="34" charset="-122"/>
                <a:cs typeface="Calibri" pitchFamily="34" charset="-120"/>
              </a:rPr>
              <a:t>stable prefixes remove 80-90% of input cost.</a:t>
            </a:r>
            <a:endParaRPr lang="en-US" sz="1100" dirty="0"/>
          </a:p>
        </p:txBody>
      </p:sp>
      <p:sp>
        <p:nvSpPr>
          <p:cNvPr id="14" name="Shape 12"/>
          <p:cNvSpPr/>
          <p:nvPr/>
        </p:nvSpPr>
        <p:spPr>
          <a:xfrm>
            <a:off x="8143646" y="1298448"/>
            <a:ext cx="3587191" cy="3584448"/>
          </a:xfrm>
          <a:prstGeom prst="roundRect">
            <a:avLst>
              <a:gd name="adj" fmla="val 1531"/>
            </a:avLst>
          </a:prstGeom>
          <a:solidFill>
            <a:srgbClr val="161B22"/>
          </a:solidFill>
          <a:ln w="12700">
            <a:solidFill>
              <a:srgbClr val="161B22"/>
            </a:solidFill>
            <a:prstDash val="solid"/>
          </a:ln>
        </p:spPr>
      </p:sp>
      <p:sp>
        <p:nvSpPr>
          <p:cNvPr id="15" name="Shape 13"/>
          <p:cNvSpPr/>
          <p:nvPr/>
        </p:nvSpPr>
        <p:spPr>
          <a:xfrm>
            <a:off x="8381390" y="1499616"/>
            <a:ext cx="1298448" cy="246888"/>
          </a:xfrm>
          <a:prstGeom prst="roundRect">
            <a:avLst>
              <a:gd name="adj" fmla="val 29630"/>
            </a:avLst>
          </a:prstGeom>
          <a:solidFill>
            <a:srgbClr val="F2A93B"/>
          </a:solidFill>
          <a:ln w="12700">
            <a:solidFill>
              <a:srgbClr val="F2A93B"/>
            </a:solidFill>
            <a:prstDash val="solid"/>
          </a:ln>
        </p:spPr>
      </p:sp>
      <p:sp>
        <p:nvSpPr>
          <p:cNvPr id="16" name="Text 14"/>
          <p:cNvSpPr txBox="1"/>
          <p:nvPr/>
        </p:nvSpPr>
        <p:spPr>
          <a:xfrm>
            <a:off x="8381390" y="1499616"/>
            <a:ext cx="1298448" cy="246888"/>
          </a:xfrm>
          <a:prstGeom prst="rect">
            <a:avLst/>
          </a:prstGeom>
          <a:noFill/>
          <a:ln/>
        </p:spPr>
        <p:txBody>
          <a:bodyPr wrap="square" lIns="0" tIns="0" rIns="0" bIns="0" rtlCol="0" anchor="ctr"/>
          <a:lstStyle/>
          <a:p>
            <a:pPr algn="ctr" indent="0" marL="0">
              <a:buNone/>
            </a:pPr>
            <a:r>
              <a:rPr lang="en-US" sz="900" b="1" dirty="0">
                <a:solidFill>
                  <a:srgbClr val="0B0E13"/>
                </a:solidFill>
                <a:latin typeface="Arial" pitchFamily="34" charset="0"/>
                <a:ea typeface="Arial" pitchFamily="34" charset="-122"/>
                <a:cs typeface="Arial" pitchFamily="34" charset="-120"/>
              </a:rPr>
              <a:t>WHAT'S NEXT</a:t>
            </a:r>
            <a:endParaRPr lang="en-US" sz="900" dirty="0"/>
          </a:p>
        </p:txBody>
      </p:sp>
      <p:sp>
        <p:nvSpPr>
          <p:cNvPr id="17" name="Text 15"/>
          <p:cNvSpPr txBox="1"/>
          <p:nvPr/>
        </p:nvSpPr>
        <p:spPr>
          <a:xfrm>
            <a:off x="8381390" y="1847088"/>
            <a:ext cx="3111703" cy="384048"/>
          </a:xfrm>
          <a:prstGeom prst="rect">
            <a:avLst/>
          </a:prstGeom>
          <a:noFill/>
          <a:ln/>
        </p:spPr>
        <p:txBody>
          <a:bodyPr wrap="square" lIns="0" tIns="0" rIns="0" bIns="0" rtlCol="0" anchor="ctr"/>
          <a:lstStyle/>
          <a:p>
            <a:pPr indent="0" marL="0">
              <a:buNone/>
            </a:pPr>
            <a:r>
              <a:rPr lang="en-US" sz="1500" b="1" dirty="0">
                <a:solidFill>
                  <a:srgbClr val="F2F4F7"/>
                </a:solidFill>
                <a:latin typeface="Arial" pitchFamily="34" charset="0"/>
                <a:ea typeface="Arial" pitchFamily="34" charset="-122"/>
                <a:cs typeface="Arial" pitchFamily="34" charset="-120"/>
              </a:rPr>
              <a:t>Context becomes a system</a:t>
            </a:r>
            <a:endParaRPr lang="en-US" sz="1500" dirty="0"/>
          </a:p>
        </p:txBody>
      </p:sp>
      <p:sp>
        <p:nvSpPr>
          <p:cNvPr id="18" name="Text 16"/>
          <p:cNvSpPr txBox="1"/>
          <p:nvPr/>
        </p:nvSpPr>
        <p:spPr>
          <a:xfrm>
            <a:off x="8381390" y="2258568"/>
            <a:ext cx="3111703" cy="2395728"/>
          </a:xfrm>
          <a:prstGeom prst="rect">
            <a:avLst/>
          </a:prstGeom>
          <a:noFill/>
          <a:ln/>
        </p:spPr>
        <p:txBody>
          <a:bodyPr wrap="square" lIns="0" tIns="0" rIns="0" bIns="0" rtlCol="0" anchor="ctr"/>
          <a:lstStyle/>
          <a:p>
            <a:pPr indent="0" marL="0">
              <a:lnSpc>
                <a:spcPct val="105000"/>
              </a:lnSpc>
              <a:buNone/>
            </a:pPr>
            <a:r>
              <a:rPr lang="en-US" sz="1100" b="1" dirty="0">
                <a:solidFill>
                  <a:srgbClr val="F2A93B"/>
                </a:solidFill>
                <a:latin typeface="Calibri" pitchFamily="34" charset="0"/>
                <a:ea typeface="Calibri" pitchFamily="34" charset="-122"/>
                <a:cs typeface="Calibri" pitchFamily="34" charset="-120"/>
              </a:rPr>
              <a:t>Memory as substrate: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persistent store plus an adaptive selection engine, sitting outside the model.</a:t>
            </a:r>
            <a:endParaRPr lang="en-US" sz="1100" dirty="0"/>
          </a:p>
          <a:p>
            <a:pPr indent="0" marL="0">
              <a:lnSpc>
                <a:spcPct val="105000"/>
              </a:lnSpc>
              <a:buNone/>
            </a:pPr>
            <a:r>
              <a:rPr lang="en-US" sz="1100" b="1" dirty="0">
                <a:solidFill>
                  <a:srgbClr val="F2A93B"/>
                </a:solidFill>
                <a:latin typeface="Calibri" pitchFamily="34" charset="0"/>
                <a:ea typeface="Calibri" pitchFamily="34" charset="-122"/>
                <a:cs typeface="Calibri" pitchFamily="34" charset="-120"/>
              </a:rPr>
              <a:t>Effective context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replaces advertised context as the number that ships.</a:t>
            </a:r>
            <a:endParaRPr lang="en-US" sz="1100" dirty="0"/>
          </a:p>
          <a:p>
            <a:pPr indent="0" marL="0">
              <a:lnSpc>
                <a:spcPct val="105000"/>
              </a:lnSpc>
              <a:buNone/>
            </a:pPr>
            <a:r>
              <a:rPr lang="en-US" sz="1100" b="1" dirty="0">
                <a:solidFill>
                  <a:srgbClr val="F2A93B"/>
                </a:solidFill>
                <a:latin typeface="Calibri" pitchFamily="34" charset="0"/>
                <a:ea typeface="Calibri" pitchFamily="34" charset="-122"/>
                <a:cs typeface="Calibri" pitchFamily="34" charset="-120"/>
              </a:rPr>
              <a:t>Benchmarks harden: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LoCoMo, LongMemEval, BEAM. Best systems fall from 64.1 at 1M tokens to 48.6 at 10M.</a:t>
            </a:r>
            <a:endParaRPr lang="en-US" sz="1100" dirty="0"/>
          </a:p>
          <a:p>
            <a:pPr indent="0" marL="0">
              <a:lnSpc>
                <a:spcPct val="105000"/>
              </a:lnSpc>
              <a:buNone/>
            </a:pPr>
            <a:r>
              <a:rPr lang="en-US" sz="1100" b="1" dirty="0">
                <a:solidFill>
                  <a:srgbClr val="F2A93B"/>
                </a:solidFill>
                <a:latin typeface="Calibri" pitchFamily="34" charset="0"/>
                <a:ea typeface="Calibri" pitchFamily="34" charset="-122"/>
                <a:cs typeface="Calibri" pitchFamily="34" charset="-120"/>
              </a:rPr>
              <a:t>Governed infrastructure: </a:t>
            </a:r>
            <a:pPr indent="0" marL="0">
              <a:lnSpc>
                <a:spcPct val="105000"/>
              </a:lnSpc>
              <a:spcAft>
                <a:spcPts val="900"/>
              </a:spcAft>
              <a:buNone/>
            </a:pPr>
            <a:r>
              <a:rPr lang="en-US" sz="1100" dirty="0">
                <a:solidFill>
                  <a:srgbClr val="F2F4F7"/>
                </a:solidFill>
                <a:latin typeface="Calibri" pitchFamily="34" charset="0"/>
                <a:ea typeface="Calibri" pitchFamily="34" charset="-122"/>
                <a:cs typeface="Calibri" pitchFamily="34" charset="-120"/>
              </a:rPr>
              <a:t>retention, lineage, staleness, consent.</a:t>
            </a:r>
            <a:endParaRPr lang="en-US" sz="1100" dirty="0"/>
          </a:p>
          <a:p>
            <a:pPr indent="0" marL="0">
              <a:lnSpc>
                <a:spcPct val="105000"/>
              </a:lnSpc>
              <a:buNone/>
            </a:pPr>
            <a:r>
              <a:rPr lang="en-US" sz="1100" b="1" dirty="0">
                <a:solidFill>
                  <a:srgbClr val="F2A93B"/>
                </a:solidFill>
                <a:latin typeface="Calibri" pitchFamily="34" charset="0"/>
                <a:ea typeface="Calibri" pitchFamily="34" charset="-122"/>
                <a:cs typeface="Calibri" pitchFamily="34" charset="-120"/>
              </a:rPr>
              <a:t>Open frontier: </a:t>
            </a:r>
            <a:pPr indent="0" marL="0">
              <a:lnSpc>
                <a:spcPct val="105000"/>
              </a:lnSpc>
              <a:buNone/>
            </a:pPr>
            <a:r>
              <a:rPr lang="en-US" sz="1100" dirty="0">
                <a:solidFill>
                  <a:srgbClr val="F2F4F7"/>
                </a:solidFill>
                <a:latin typeface="Calibri" pitchFamily="34" charset="0"/>
                <a:ea typeface="Calibri" pitchFamily="34" charset="-122"/>
                <a:cs typeface="Calibri" pitchFamily="34" charset="-120"/>
              </a:rPr>
              <a:t>temporal abstraction, cross-session identity, memory decay.</a:t>
            </a:r>
            <a:endParaRPr lang="en-US" sz="1100" dirty="0"/>
          </a:p>
        </p:txBody>
      </p:sp>
      <p:sp>
        <p:nvSpPr>
          <p:cNvPr id="19" name="Shape 17"/>
          <p:cNvSpPr/>
          <p:nvPr/>
        </p:nvSpPr>
        <p:spPr>
          <a:xfrm>
            <a:off x="457200" y="5084064"/>
            <a:ext cx="2681478" cy="914400"/>
          </a:xfrm>
          <a:prstGeom prst="roundRect">
            <a:avLst>
              <a:gd name="adj" fmla="val 6000"/>
            </a:avLst>
          </a:prstGeom>
          <a:solidFill>
            <a:srgbClr val="161B22"/>
          </a:solidFill>
          <a:ln w="12700">
            <a:solidFill>
              <a:srgbClr val="161B22"/>
            </a:solidFill>
            <a:prstDash val="solid"/>
          </a:ln>
        </p:spPr>
      </p:sp>
      <p:sp>
        <p:nvSpPr>
          <p:cNvPr id="20" name="Text 18"/>
          <p:cNvSpPr txBox="1"/>
          <p:nvPr/>
        </p:nvSpPr>
        <p:spPr>
          <a:xfrm>
            <a:off x="658368" y="5166360"/>
            <a:ext cx="2279142" cy="411480"/>
          </a:xfrm>
          <a:prstGeom prst="rect">
            <a:avLst/>
          </a:prstGeom>
          <a:noFill/>
          <a:ln/>
        </p:spPr>
        <p:txBody>
          <a:bodyPr wrap="square" lIns="0" tIns="0" rIns="0" bIns="0" rtlCol="0" anchor="ctr"/>
          <a:lstStyle/>
          <a:p>
            <a:pPr indent="0" marL="0">
              <a:buNone/>
            </a:pPr>
            <a:r>
              <a:rPr lang="en-US" sz="2400" b="1" dirty="0">
                <a:solidFill>
                  <a:srgbClr val="E0674F"/>
                </a:solidFill>
                <a:latin typeface="Arial" pitchFamily="34" charset="0"/>
                <a:ea typeface="Arial" pitchFamily="34" charset="-122"/>
                <a:cs typeface="Arial" pitchFamily="34" charset="-120"/>
              </a:rPr>
              <a:t>60-70%</a:t>
            </a:r>
            <a:endParaRPr lang="en-US" sz="2400" dirty="0"/>
          </a:p>
        </p:txBody>
      </p:sp>
      <p:sp>
        <p:nvSpPr>
          <p:cNvPr id="21" name="Text 19"/>
          <p:cNvSpPr txBox="1"/>
          <p:nvPr/>
        </p:nvSpPr>
        <p:spPr>
          <a:xfrm>
            <a:off x="658368" y="5568696"/>
            <a:ext cx="2279142" cy="365760"/>
          </a:xfrm>
          <a:prstGeom prst="rect">
            <a:avLst/>
          </a:prstGeom>
          <a:noFill/>
          <a:ln/>
        </p:spPr>
        <p:txBody>
          <a:bodyPr wrap="square" lIns="0" tIns="0" rIns="0" bIns="0" rtlCol="0" anchor="ctr"/>
          <a:lstStyle/>
          <a:p>
            <a:pPr indent="0" marL="0">
              <a:buNone/>
            </a:pPr>
            <a:r>
              <a:rPr lang="en-US" sz="950" dirty="0">
                <a:solidFill>
                  <a:srgbClr val="8892A4"/>
                </a:solidFill>
                <a:latin typeface="Calibri" pitchFamily="34" charset="0"/>
                <a:ea typeface="Calibri" pitchFamily="34" charset="-122"/>
                <a:cs typeface="Calibri" pitchFamily="34" charset="-120"/>
              </a:rPr>
              <a:t>of the advertised window that stays reliable</a:t>
            </a:r>
            <a:endParaRPr lang="en-US" sz="950" dirty="0"/>
          </a:p>
        </p:txBody>
      </p:sp>
      <p:sp>
        <p:nvSpPr>
          <p:cNvPr id="22" name="Shape 20"/>
          <p:cNvSpPr/>
          <p:nvPr/>
        </p:nvSpPr>
        <p:spPr>
          <a:xfrm>
            <a:off x="3321558" y="5084064"/>
            <a:ext cx="2681478" cy="914400"/>
          </a:xfrm>
          <a:prstGeom prst="roundRect">
            <a:avLst>
              <a:gd name="adj" fmla="val 6000"/>
            </a:avLst>
          </a:prstGeom>
          <a:solidFill>
            <a:srgbClr val="161B22"/>
          </a:solidFill>
          <a:ln w="12700">
            <a:solidFill>
              <a:srgbClr val="161B22"/>
            </a:solidFill>
            <a:prstDash val="solid"/>
          </a:ln>
        </p:spPr>
      </p:sp>
      <p:sp>
        <p:nvSpPr>
          <p:cNvPr id="23" name="Text 21"/>
          <p:cNvSpPr txBox="1"/>
          <p:nvPr/>
        </p:nvSpPr>
        <p:spPr>
          <a:xfrm>
            <a:off x="3522726" y="5166360"/>
            <a:ext cx="2279142" cy="411480"/>
          </a:xfrm>
          <a:prstGeom prst="rect">
            <a:avLst/>
          </a:prstGeom>
          <a:noFill/>
          <a:ln/>
        </p:spPr>
        <p:txBody>
          <a:bodyPr wrap="square" lIns="0" tIns="0" rIns="0" bIns="0" rtlCol="0" anchor="ctr"/>
          <a:lstStyle/>
          <a:p>
            <a:pPr indent="0" marL="0">
              <a:buNone/>
            </a:pPr>
            <a:r>
              <a:rPr lang="en-US" sz="2400" b="1" dirty="0">
                <a:solidFill>
                  <a:srgbClr val="E0674F"/>
                </a:solidFill>
                <a:latin typeface="Arial" pitchFamily="34" charset="0"/>
                <a:ea typeface="Arial" pitchFamily="34" charset="-122"/>
                <a:cs typeface="Arial" pitchFamily="34" charset="-120"/>
              </a:rPr>
              <a:t>30%+</a:t>
            </a:r>
            <a:endParaRPr lang="en-US" sz="2400" dirty="0"/>
          </a:p>
        </p:txBody>
      </p:sp>
      <p:sp>
        <p:nvSpPr>
          <p:cNvPr id="24" name="Text 22"/>
          <p:cNvSpPr txBox="1"/>
          <p:nvPr/>
        </p:nvSpPr>
        <p:spPr>
          <a:xfrm>
            <a:off x="3522726" y="5568696"/>
            <a:ext cx="2279142" cy="365760"/>
          </a:xfrm>
          <a:prstGeom prst="rect">
            <a:avLst/>
          </a:prstGeom>
          <a:noFill/>
          <a:ln/>
        </p:spPr>
        <p:txBody>
          <a:bodyPr wrap="square" lIns="0" tIns="0" rIns="0" bIns="0" rtlCol="0" anchor="ctr"/>
          <a:lstStyle/>
          <a:p>
            <a:pPr indent="0" marL="0">
              <a:buNone/>
            </a:pPr>
            <a:r>
              <a:rPr lang="en-US" sz="950" dirty="0">
                <a:solidFill>
                  <a:srgbClr val="8892A4"/>
                </a:solidFill>
                <a:latin typeface="Calibri" pitchFamily="34" charset="0"/>
                <a:ea typeface="Calibri" pitchFamily="34" charset="-122"/>
                <a:cs typeface="Calibri" pitchFamily="34" charset="-120"/>
              </a:rPr>
              <a:t>accuracy lost to mid-context placement</a:t>
            </a:r>
            <a:endParaRPr lang="en-US" sz="950" dirty="0"/>
          </a:p>
        </p:txBody>
      </p:sp>
      <p:sp>
        <p:nvSpPr>
          <p:cNvPr id="25" name="Shape 23"/>
          <p:cNvSpPr/>
          <p:nvPr/>
        </p:nvSpPr>
        <p:spPr>
          <a:xfrm>
            <a:off x="6185916" y="5084064"/>
            <a:ext cx="2681478" cy="914400"/>
          </a:xfrm>
          <a:prstGeom prst="roundRect">
            <a:avLst>
              <a:gd name="adj" fmla="val 6000"/>
            </a:avLst>
          </a:prstGeom>
          <a:solidFill>
            <a:srgbClr val="161B22"/>
          </a:solidFill>
          <a:ln w="12700">
            <a:solidFill>
              <a:srgbClr val="161B22"/>
            </a:solidFill>
            <a:prstDash val="solid"/>
          </a:ln>
        </p:spPr>
      </p:sp>
      <p:sp>
        <p:nvSpPr>
          <p:cNvPr id="26" name="Text 24"/>
          <p:cNvSpPr txBox="1"/>
          <p:nvPr/>
        </p:nvSpPr>
        <p:spPr>
          <a:xfrm>
            <a:off x="6387084" y="5166360"/>
            <a:ext cx="2279142" cy="411480"/>
          </a:xfrm>
          <a:prstGeom prst="rect">
            <a:avLst/>
          </a:prstGeom>
          <a:noFill/>
          <a:ln/>
        </p:spPr>
        <p:txBody>
          <a:bodyPr wrap="square" lIns="0" tIns="0" rIns="0" bIns="0" rtlCol="0" anchor="ctr"/>
          <a:lstStyle/>
          <a:p>
            <a:pPr indent="0" marL="0">
              <a:buNone/>
            </a:pPr>
            <a:r>
              <a:rPr lang="en-US" sz="2400" b="1" dirty="0">
                <a:solidFill>
                  <a:srgbClr val="F2A93B"/>
                </a:solidFill>
                <a:latin typeface="Arial" pitchFamily="34" charset="0"/>
                <a:ea typeface="Arial" pitchFamily="34" charset="-122"/>
                <a:cs typeface="Arial" pitchFamily="34" charset="-120"/>
              </a:rPr>
              <a:t>2.5%</a:t>
            </a:r>
            <a:endParaRPr lang="en-US" sz="2400" dirty="0"/>
          </a:p>
        </p:txBody>
      </p:sp>
      <p:sp>
        <p:nvSpPr>
          <p:cNvPr id="27" name="Text 25"/>
          <p:cNvSpPr txBox="1"/>
          <p:nvPr/>
        </p:nvSpPr>
        <p:spPr>
          <a:xfrm>
            <a:off x="6387084" y="5568696"/>
            <a:ext cx="2279142" cy="365760"/>
          </a:xfrm>
          <a:prstGeom prst="rect">
            <a:avLst/>
          </a:prstGeom>
          <a:noFill/>
          <a:ln/>
        </p:spPr>
        <p:txBody>
          <a:bodyPr wrap="square" lIns="0" tIns="0" rIns="0" bIns="0" rtlCol="0" anchor="ctr"/>
          <a:lstStyle/>
          <a:p>
            <a:pPr indent="0" marL="0">
              <a:buNone/>
            </a:pPr>
            <a:r>
              <a:rPr lang="en-US" sz="950" dirty="0">
                <a:solidFill>
                  <a:srgbClr val="8892A4"/>
                </a:solidFill>
                <a:latin typeface="Calibri" pitchFamily="34" charset="0"/>
                <a:ea typeface="Calibri" pitchFamily="34" charset="-122"/>
                <a:cs typeface="Calibri" pitchFamily="34" charset="-120"/>
              </a:rPr>
              <a:t>relevant signal in a typical agent context</a:t>
            </a:r>
            <a:endParaRPr lang="en-US" sz="950" dirty="0"/>
          </a:p>
        </p:txBody>
      </p:sp>
      <p:sp>
        <p:nvSpPr>
          <p:cNvPr id="28" name="Shape 26"/>
          <p:cNvSpPr/>
          <p:nvPr/>
        </p:nvSpPr>
        <p:spPr>
          <a:xfrm>
            <a:off x="9050274" y="5084064"/>
            <a:ext cx="2681478" cy="914400"/>
          </a:xfrm>
          <a:prstGeom prst="roundRect">
            <a:avLst>
              <a:gd name="adj" fmla="val 6000"/>
            </a:avLst>
          </a:prstGeom>
          <a:solidFill>
            <a:srgbClr val="161B22"/>
          </a:solidFill>
          <a:ln w="12700">
            <a:solidFill>
              <a:srgbClr val="161B22"/>
            </a:solidFill>
            <a:prstDash val="solid"/>
          </a:ln>
        </p:spPr>
      </p:sp>
      <p:sp>
        <p:nvSpPr>
          <p:cNvPr id="29" name="Text 27"/>
          <p:cNvSpPr txBox="1"/>
          <p:nvPr/>
        </p:nvSpPr>
        <p:spPr>
          <a:xfrm>
            <a:off x="9251442" y="5166360"/>
            <a:ext cx="2279142" cy="411480"/>
          </a:xfrm>
          <a:prstGeom prst="rect">
            <a:avLst/>
          </a:prstGeom>
          <a:noFill/>
          <a:ln/>
        </p:spPr>
        <p:txBody>
          <a:bodyPr wrap="square" lIns="0" tIns="0" rIns="0" bIns="0" rtlCol="0" anchor="ctr"/>
          <a:lstStyle/>
          <a:p>
            <a:pPr indent="0" marL="0">
              <a:buNone/>
            </a:pPr>
            <a:r>
              <a:rPr lang="en-US" sz="2400" b="1" dirty="0">
                <a:solidFill>
                  <a:srgbClr val="3FBFA8"/>
                </a:solidFill>
                <a:latin typeface="Arial" pitchFamily="34" charset="0"/>
                <a:ea typeface="Arial" pitchFamily="34" charset="-122"/>
                <a:cs typeface="Arial" pitchFamily="34" charset="-120"/>
              </a:rPr>
              <a:t>80-90%</a:t>
            </a:r>
            <a:endParaRPr lang="en-US" sz="2400" dirty="0"/>
          </a:p>
        </p:txBody>
      </p:sp>
      <p:sp>
        <p:nvSpPr>
          <p:cNvPr id="30" name="Text 28"/>
          <p:cNvSpPr txBox="1"/>
          <p:nvPr/>
        </p:nvSpPr>
        <p:spPr>
          <a:xfrm>
            <a:off x="9251442" y="5568696"/>
            <a:ext cx="2279142" cy="365760"/>
          </a:xfrm>
          <a:prstGeom prst="rect">
            <a:avLst/>
          </a:prstGeom>
          <a:noFill/>
          <a:ln/>
        </p:spPr>
        <p:txBody>
          <a:bodyPr wrap="square" lIns="0" tIns="0" rIns="0" bIns="0" rtlCol="0" anchor="ctr"/>
          <a:lstStyle/>
          <a:p>
            <a:pPr indent="0" marL="0">
              <a:buNone/>
            </a:pPr>
            <a:r>
              <a:rPr lang="en-US" sz="950" dirty="0">
                <a:solidFill>
                  <a:srgbClr val="8892A4"/>
                </a:solidFill>
                <a:latin typeface="Calibri" pitchFamily="34" charset="0"/>
                <a:ea typeface="Calibri" pitchFamily="34" charset="-122"/>
                <a:cs typeface="Calibri" pitchFamily="34" charset="-120"/>
              </a:rPr>
              <a:t>input cost removed by cache-aligned context</a:t>
            </a:r>
            <a:endParaRPr lang="en-US" sz="950" dirty="0"/>
          </a:p>
        </p:txBody>
      </p:sp>
      <p:sp>
        <p:nvSpPr>
          <p:cNvPr id="32" name="Text 30"/>
          <p:cNvSpPr txBox="1"/>
          <p:nvPr/>
        </p:nvSpPr>
        <p:spPr>
          <a:xfrm>
            <a:off x="8595360" y="6245352"/>
            <a:ext cx="3136392" cy="365760"/>
          </a:xfrm>
          <a:prstGeom prst="rect">
            <a:avLst/>
          </a:prstGeom>
          <a:noFill/>
          <a:ln/>
        </p:spPr>
        <p:txBody>
          <a:bodyPr wrap="square" lIns="0" tIns="0" rIns="0" bIns="0" rtlCol="0" anchor="ctr"/>
          <a:lstStyle/>
          <a:p>
            <a:pPr algn="r" indent="0" marL="0">
              <a:buNone/>
            </a:pPr>
            <a:r>
              <a:rPr lang="en-US" sz="700" dirty="0">
                <a:solidFill>
                  <a:srgbClr val="5A6272"/>
                </a:solidFill>
                <a:latin typeface="Calibri" pitchFamily="34" charset="0"/>
                <a:ea typeface="Calibri" pitchFamily="34" charset="-122"/>
                <a:cs typeface="Calibri" pitchFamily="34" charset="-120"/>
              </a:rPr>
              <a:t>Sources: Chroma context-rot study; Anthropic context engineering; Mem0 State of Agent Memory 2026; Breunig failure taxonomy</a:t>
            </a:r>
            <a:endParaRPr lang="en-US" sz="7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name="Slide 1">
    <p:bg>
      <p:bgPr>
        <a:solidFill>
          <a:srgbClr val="0D1115"/>
        </a:solidFill>
        <a:effectLst/>
      </p:bgPr>
    </p:bg>
    <p:spTree>
      <p:nvGrpSpPr>
        <p:cNvPr id="1" name=""/>
        <p:cNvGrpSpPr/>
        <p:nvPr/>
      </p:nvGrpSpPr>
      <p:grpSpPr>
        <a:xfrm>
          <a:off x="0" y="0"/>
          <a:ext cx="0" cy="0"/>
          <a:chOff x="0" y="0"/>
          <a:chExt cx="0" cy="0"/>
        </a:xfrm>
      </p:grpSpPr>
      <p:sp>
        <p:nvSpPr>
          <p:cNvPr id="2" name="Text 0"/>
          <p:cNvSpPr txBox="1"/>
          <p:nvPr/>
        </p:nvSpPr>
        <p:spPr>
          <a:xfrm>
            <a:off x="457200" y="219456"/>
            <a:ext cx="11247120" cy="219456"/>
          </a:xfrm>
          <a:prstGeom prst="rect">
            <a:avLst/>
          </a:prstGeom>
          <a:noFill/>
          <a:ln/>
        </p:spPr>
        <p:txBody>
          <a:bodyPr wrap="square" lIns="0" tIns="0" rIns="0" bIns="0" rtlCol="0" anchor="ctr"/>
          <a:lstStyle/>
          <a:p>
            <a:pPr indent="0" marL="0">
              <a:buNone/>
            </a:pPr>
            <a:r>
              <a:rPr lang="en-US" sz="1050" b="1" spc="200" kern="0" dirty="0">
                <a:solidFill>
                  <a:srgbClr val="97A2AE"/>
                </a:solidFill>
                <a:latin typeface="Calibri" pitchFamily="34" charset="0"/>
                <a:ea typeface="Calibri" pitchFamily="34" charset="-122"/>
                <a:cs typeface="Calibri" pitchFamily="34" charset="-120"/>
              </a:rPr>
              <a:t>AGENT SKILLS  ·  STATE OF THE STANDARD  ·  SEPTEMBER 2026</a:t>
            </a:r>
            <a:endParaRPr lang="en-US" sz="1050" dirty="0"/>
          </a:p>
        </p:txBody>
      </p:sp>
      <p:sp>
        <p:nvSpPr>
          <p:cNvPr id="3" name="Text 1"/>
          <p:cNvSpPr txBox="1"/>
          <p:nvPr/>
        </p:nvSpPr>
        <p:spPr>
          <a:xfrm>
            <a:off x="457200" y="457200"/>
            <a:ext cx="11247120" cy="402336"/>
          </a:xfrm>
          <a:prstGeom prst="rect">
            <a:avLst/>
          </a:prstGeom>
          <a:noFill/>
          <a:ln/>
        </p:spPr>
        <p:txBody>
          <a:bodyPr wrap="square" lIns="0" tIns="0" rIns="0" bIns="0" rtlCol="0" anchor="ctr"/>
          <a:lstStyle/>
          <a:p>
            <a:pPr indent="0" marL="0">
              <a:buNone/>
            </a:pPr>
            <a:r>
              <a:rPr lang="en-US" sz="2600" b="1" dirty="0">
                <a:solidFill>
                  <a:srgbClr val="EDEAE4"/>
                </a:solidFill>
                <a:latin typeface="Cambria" pitchFamily="34" charset="0"/>
                <a:ea typeface="Cambria" pitchFamily="34" charset="-122"/>
                <a:cs typeface="Cambria" pitchFamily="34" charset="-120"/>
              </a:rPr>
              <a:t>SKILL.md won: the format is settled, the supply chain is not</a:t>
            </a:r>
            <a:endParaRPr lang="en-US" sz="2600" dirty="0"/>
          </a:p>
        </p:txBody>
      </p:sp>
      <p:sp>
        <p:nvSpPr>
          <p:cNvPr id="4" name="Text 2"/>
          <p:cNvSpPr txBox="1"/>
          <p:nvPr/>
        </p:nvSpPr>
        <p:spPr>
          <a:xfrm>
            <a:off x="457200" y="886968"/>
            <a:ext cx="11247120" cy="219456"/>
          </a:xfrm>
          <a:prstGeom prst="rect">
            <a:avLst/>
          </a:prstGeom>
          <a:noFill/>
          <a:ln/>
        </p:spPr>
        <p:txBody>
          <a:bodyPr wrap="square" lIns="0" tIns="0" rIns="0" bIns="0" rtlCol="0" anchor="ctr"/>
          <a:lstStyle/>
          <a:p>
            <a:pPr indent="0" marL="0">
              <a:buNone/>
            </a:pPr>
            <a:r>
              <a:rPr lang="en-US" sz="1200" i="1" dirty="0">
                <a:solidFill>
                  <a:srgbClr val="97A2AE"/>
                </a:solidFill>
                <a:latin typeface="Calibri" pitchFamily="34" charset="0"/>
                <a:ea typeface="Calibri" pitchFamily="34" charset="-122"/>
                <a:cs typeface="Calibri" pitchFamily="34" charset="-120"/>
              </a:rPr>
              <a:t>One folder with a markdown file now runs on roughly 40 agents. Portability is real; governance, provenance and review are still each vendor's problem.</a:t>
            </a:r>
            <a:endParaRPr lang="en-US" sz="1200" dirty="0"/>
          </a:p>
        </p:txBody>
      </p:sp>
      <p:sp>
        <p:nvSpPr>
          <p:cNvPr id="5" name="Shape 3"/>
          <p:cNvSpPr/>
          <p:nvPr/>
        </p:nvSpPr>
        <p:spPr>
          <a:xfrm>
            <a:off x="457200" y="1225296"/>
            <a:ext cx="3596335" cy="2697480"/>
          </a:xfrm>
          <a:prstGeom prst="roundRect">
            <a:avLst>
              <a:gd name="adj" fmla="val 2034"/>
            </a:avLst>
          </a:prstGeom>
          <a:solidFill>
            <a:srgbClr val="20262E"/>
          </a:solidFill>
          <a:ln w="9525">
            <a:solidFill>
              <a:srgbClr val="2E3742"/>
            </a:solidFill>
            <a:prstDash val="solid"/>
          </a:ln>
        </p:spPr>
      </p:sp>
      <p:sp>
        <p:nvSpPr>
          <p:cNvPr id="6" name="Shape 4"/>
          <p:cNvSpPr/>
          <p:nvPr/>
        </p:nvSpPr>
        <p:spPr>
          <a:xfrm>
            <a:off x="694944" y="1440180"/>
            <a:ext cx="109728" cy="109728"/>
          </a:xfrm>
          <a:prstGeom prst="ellipse">
            <a:avLst/>
          </a:prstGeom>
          <a:solidFill>
            <a:srgbClr val="E0A44A"/>
          </a:solidFill>
          <a:ln w="12700">
            <a:solidFill>
              <a:srgbClr val="E0A44A"/>
            </a:solidFill>
            <a:prstDash val="solid"/>
          </a:ln>
        </p:spPr>
      </p:sp>
      <p:sp>
        <p:nvSpPr>
          <p:cNvPr id="7" name="Text 5"/>
          <p:cNvSpPr txBox="1"/>
          <p:nvPr/>
        </p:nvSpPr>
        <p:spPr>
          <a:xfrm>
            <a:off x="877824" y="1371600"/>
            <a:ext cx="2956255" cy="237744"/>
          </a:xfrm>
          <a:prstGeom prst="rect">
            <a:avLst/>
          </a:prstGeom>
          <a:noFill/>
          <a:ln/>
        </p:spPr>
        <p:txBody>
          <a:bodyPr wrap="square" lIns="0" tIns="0" rIns="0" bIns="0" rtlCol="0" anchor="ctr"/>
          <a:lstStyle/>
          <a:p>
            <a:pPr indent="0" marL="0">
              <a:buNone/>
            </a:pPr>
            <a:r>
              <a:rPr lang="en-US" sz="1200" b="1" spc="120" kern="0" dirty="0">
                <a:solidFill>
                  <a:srgbClr val="E0A44A"/>
                </a:solidFill>
                <a:latin typeface="Calibri" pitchFamily="34" charset="0"/>
                <a:ea typeface="Calibri" pitchFamily="34" charset="-122"/>
                <a:cs typeface="Calibri" pitchFamily="34" charset="-120"/>
              </a:rPr>
              <a:t>THE FORMAT</a:t>
            </a:r>
            <a:endParaRPr lang="en-US" sz="1200" dirty="0"/>
          </a:p>
        </p:txBody>
      </p:sp>
      <p:sp>
        <p:nvSpPr>
          <p:cNvPr id="8" name="Text 6"/>
          <p:cNvSpPr txBox="1"/>
          <p:nvPr/>
        </p:nvSpPr>
        <p:spPr>
          <a:xfrm>
            <a:off x="877824" y="1609344"/>
            <a:ext cx="2956255" cy="182880"/>
          </a:xfrm>
          <a:prstGeom prst="rect">
            <a:avLst/>
          </a:prstGeom>
          <a:noFill/>
          <a:ln/>
        </p:spPr>
        <p:txBody>
          <a:bodyPr wrap="square" lIns="0" tIns="0" rIns="0" bIns="0" rtlCol="0" anchor="ctr"/>
          <a:lstStyle/>
          <a:p>
            <a:pPr indent="0" marL="0">
              <a:buNone/>
            </a:pPr>
            <a:r>
              <a:rPr lang="en-US" sz="900" i="1" dirty="0">
                <a:solidFill>
                  <a:srgbClr val="97A2AE"/>
                </a:solidFill>
                <a:latin typeface="Calibri" pitchFamily="34" charset="0"/>
                <a:ea typeface="Calibri" pitchFamily="34" charset="-122"/>
                <a:cs typeface="Calibri" pitchFamily="34" charset="-120"/>
              </a:rPr>
              <a:t>agentskills.io/specification</a:t>
            </a:r>
            <a:endParaRPr lang="en-US" sz="900" dirty="0"/>
          </a:p>
        </p:txBody>
      </p:sp>
      <p:sp>
        <p:nvSpPr>
          <p:cNvPr id="9" name="Text 7"/>
          <p:cNvSpPr txBox="1"/>
          <p:nvPr/>
        </p:nvSpPr>
        <p:spPr>
          <a:xfrm>
            <a:off x="694944" y="1847088"/>
            <a:ext cx="3120847" cy="1892808"/>
          </a:xfrm>
          <a:prstGeom prst="rect">
            <a:avLst/>
          </a:prstGeom>
          <a:noFill/>
          <a:ln/>
        </p:spPr>
        <p:txBody>
          <a:bodyPr wrap="square" lIns="0" tIns="0" rIns="0" bIns="0" rtlCol="0" anchor="t"/>
          <a:lstStyle/>
          <a:p>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Unit is a folder: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SKILL.md plus optional scripts/, references/, assets/.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Required frontmatter: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name (1-64 chars, lowercase, hyphens, must match the directory) and description (1-1024 chars: what it does and when to use it).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Optional: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license, compatibility, metadata map, allowed-tools (experimental, support varies).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Progressive disclosure: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~100 tokens of metadata at startup, full body on activation (under 5k tokens, 500 lines), references only on demand.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CI hook: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skills-ref validate ./my-skill</a:t>
            </a:r>
            <a:endParaRPr lang="en-US" sz="900" dirty="0"/>
          </a:p>
        </p:txBody>
      </p:sp>
      <p:sp>
        <p:nvSpPr>
          <p:cNvPr id="10" name="Shape 8"/>
          <p:cNvSpPr/>
          <p:nvPr/>
        </p:nvSpPr>
        <p:spPr>
          <a:xfrm>
            <a:off x="4282135" y="1225296"/>
            <a:ext cx="3596335" cy="2697480"/>
          </a:xfrm>
          <a:prstGeom prst="roundRect">
            <a:avLst>
              <a:gd name="adj" fmla="val 2034"/>
            </a:avLst>
          </a:prstGeom>
          <a:solidFill>
            <a:srgbClr val="20262E"/>
          </a:solidFill>
          <a:ln w="9525">
            <a:solidFill>
              <a:srgbClr val="2E3742"/>
            </a:solidFill>
            <a:prstDash val="solid"/>
          </a:ln>
        </p:spPr>
      </p:sp>
      <p:sp>
        <p:nvSpPr>
          <p:cNvPr id="11" name="Shape 9"/>
          <p:cNvSpPr/>
          <p:nvPr/>
        </p:nvSpPr>
        <p:spPr>
          <a:xfrm>
            <a:off x="4519879" y="1440180"/>
            <a:ext cx="109728" cy="109728"/>
          </a:xfrm>
          <a:prstGeom prst="ellipse">
            <a:avLst/>
          </a:prstGeom>
          <a:solidFill>
            <a:srgbClr val="6FB3A0"/>
          </a:solidFill>
          <a:ln w="12700">
            <a:solidFill>
              <a:srgbClr val="6FB3A0"/>
            </a:solidFill>
            <a:prstDash val="solid"/>
          </a:ln>
        </p:spPr>
      </p:sp>
      <p:sp>
        <p:nvSpPr>
          <p:cNvPr id="12" name="Text 10"/>
          <p:cNvSpPr txBox="1"/>
          <p:nvPr/>
        </p:nvSpPr>
        <p:spPr>
          <a:xfrm>
            <a:off x="4702759" y="1371600"/>
            <a:ext cx="2956255" cy="237744"/>
          </a:xfrm>
          <a:prstGeom prst="rect">
            <a:avLst/>
          </a:prstGeom>
          <a:noFill/>
          <a:ln/>
        </p:spPr>
        <p:txBody>
          <a:bodyPr wrap="square" lIns="0" tIns="0" rIns="0" bIns="0" rtlCol="0" anchor="ctr"/>
          <a:lstStyle/>
          <a:p>
            <a:pPr indent="0" marL="0">
              <a:buNone/>
            </a:pPr>
            <a:r>
              <a:rPr lang="en-US" sz="1200" b="1" spc="120" kern="0" dirty="0">
                <a:solidFill>
                  <a:srgbClr val="6FB3A0"/>
                </a:solidFill>
                <a:latin typeface="Calibri" pitchFamily="34" charset="0"/>
                <a:ea typeface="Calibri" pitchFamily="34" charset="-122"/>
                <a:cs typeface="Calibri" pitchFamily="34" charset="-120"/>
              </a:rPr>
              <a:t>WHERE IT RUNS</a:t>
            </a:r>
            <a:endParaRPr lang="en-US" sz="1200" dirty="0"/>
          </a:p>
        </p:txBody>
      </p:sp>
      <p:sp>
        <p:nvSpPr>
          <p:cNvPr id="13" name="Text 11"/>
          <p:cNvSpPr txBox="1"/>
          <p:nvPr/>
        </p:nvSpPr>
        <p:spPr>
          <a:xfrm>
            <a:off x="4702759" y="1609344"/>
            <a:ext cx="2956255" cy="182880"/>
          </a:xfrm>
          <a:prstGeom prst="rect">
            <a:avLst/>
          </a:prstGeom>
          <a:noFill/>
          <a:ln/>
        </p:spPr>
        <p:txBody>
          <a:bodyPr wrap="square" lIns="0" tIns="0" rIns="0" bIns="0" rtlCol="0" anchor="ctr"/>
          <a:lstStyle/>
          <a:p>
            <a:pPr indent="0" marL="0">
              <a:buNone/>
            </a:pPr>
            <a:r>
              <a:rPr lang="en-US" sz="900" i="1" dirty="0">
                <a:solidFill>
                  <a:srgbClr val="97A2AE"/>
                </a:solidFill>
                <a:latin typeface="Calibri" pitchFamily="34" charset="0"/>
                <a:ea typeface="Calibri" pitchFamily="34" charset="-122"/>
                <a:cs typeface="Calibri" pitchFamily="34" charset="-120"/>
              </a:rPr>
              <a:t>~40 shipping clients, one format</a:t>
            </a:r>
            <a:endParaRPr lang="en-US" sz="900" dirty="0"/>
          </a:p>
        </p:txBody>
      </p:sp>
      <p:sp>
        <p:nvSpPr>
          <p:cNvPr id="14" name="Text 12"/>
          <p:cNvSpPr txBox="1"/>
          <p:nvPr/>
        </p:nvSpPr>
        <p:spPr>
          <a:xfrm>
            <a:off x="4519879" y="1847088"/>
            <a:ext cx="3120847" cy="1892808"/>
          </a:xfrm>
          <a:prstGeom prst="rect">
            <a:avLst/>
          </a:prstGeom>
          <a:noFill/>
          <a:ln/>
        </p:spPr>
        <p:txBody>
          <a:bodyPr wrap="square" lIns="0" tIns="0" rIns="0" bIns="0" rtlCol="0" anchor="t"/>
          <a:lstStyle/>
          <a:p>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Anthropic: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Claude, Claude Code (~/.claude/skills).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OpenAI: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Codex CLI and ChatGPT (~/.codex/skills, plus openai.yaml).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Google: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Gemini CLI.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Microsoft: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Copilot and VS Code.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Cursor: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project scope only.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Beyond coding: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Databricks Genie Code, Snowflake Cortex Code, Pulumi Neo, goose, OpenHands, Letta, Factory, Kiro, Tabnine, Spring AI, Laravel Boost.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What does not travel: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context isolation, subagents, allowed-tools, vendor metadata. Write to the core, test on each harness.</a:t>
            </a:r>
            <a:endParaRPr lang="en-US" sz="900" dirty="0"/>
          </a:p>
        </p:txBody>
      </p:sp>
      <p:sp>
        <p:nvSpPr>
          <p:cNvPr id="15" name="Shape 13"/>
          <p:cNvSpPr/>
          <p:nvPr/>
        </p:nvSpPr>
        <p:spPr>
          <a:xfrm>
            <a:off x="8107985" y="1225296"/>
            <a:ext cx="3596335" cy="2697480"/>
          </a:xfrm>
          <a:prstGeom prst="roundRect">
            <a:avLst>
              <a:gd name="adj" fmla="val 2034"/>
            </a:avLst>
          </a:prstGeom>
          <a:solidFill>
            <a:srgbClr val="20262E"/>
          </a:solidFill>
          <a:ln w="9525">
            <a:solidFill>
              <a:srgbClr val="2E3742"/>
            </a:solidFill>
            <a:prstDash val="solid"/>
          </a:ln>
        </p:spPr>
      </p:sp>
      <p:sp>
        <p:nvSpPr>
          <p:cNvPr id="16" name="Shape 14"/>
          <p:cNvSpPr/>
          <p:nvPr/>
        </p:nvSpPr>
        <p:spPr>
          <a:xfrm>
            <a:off x="8345729" y="1440180"/>
            <a:ext cx="109728" cy="109728"/>
          </a:xfrm>
          <a:prstGeom prst="ellipse">
            <a:avLst/>
          </a:prstGeom>
          <a:solidFill>
            <a:srgbClr val="D9705F"/>
          </a:solidFill>
          <a:ln w="12700">
            <a:solidFill>
              <a:srgbClr val="D9705F"/>
            </a:solidFill>
            <a:prstDash val="solid"/>
          </a:ln>
        </p:spPr>
      </p:sp>
      <p:sp>
        <p:nvSpPr>
          <p:cNvPr id="17" name="Text 15"/>
          <p:cNvSpPr txBox="1"/>
          <p:nvPr/>
        </p:nvSpPr>
        <p:spPr>
          <a:xfrm>
            <a:off x="8528609" y="1371600"/>
            <a:ext cx="2956255" cy="237744"/>
          </a:xfrm>
          <a:prstGeom prst="rect">
            <a:avLst/>
          </a:prstGeom>
          <a:noFill/>
          <a:ln/>
        </p:spPr>
        <p:txBody>
          <a:bodyPr wrap="square" lIns="0" tIns="0" rIns="0" bIns="0" rtlCol="0" anchor="ctr"/>
          <a:lstStyle/>
          <a:p>
            <a:pPr indent="0" marL="0">
              <a:buNone/>
            </a:pPr>
            <a:r>
              <a:rPr lang="en-US" sz="1200" b="1" spc="120" kern="0" dirty="0">
                <a:solidFill>
                  <a:srgbClr val="D9705F"/>
                </a:solidFill>
                <a:latin typeface="Calibri" pitchFamily="34" charset="0"/>
                <a:ea typeface="Calibri" pitchFamily="34" charset="-122"/>
                <a:cs typeface="Calibri" pitchFamily="34" charset="-120"/>
              </a:rPr>
              <a:t>WHAT IS NOT STANDARDIZED</a:t>
            </a:r>
            <a:endParaRPr lang="en-US" sz="1200" dirty="0"/>
          </a:p>
        </p:txBody>
      </p:sp>
      <p:sp>
        <p:nvSpPr>
          <p:cNvPr id="18" name="Text 16"/>
          <p:cNvSpPr txBox="1"/>
          <p:nvPr/>
        </p:nvSpPr>
        <p:spPr>
          <a:xfrm>
            <a:off x="8528609" y="1609344"/>
            <a:ext cx="2956255" cy="182880"/>
          </a:xfrm>
          <a:prstGeom prst="rect">
            <a:avLst/>
          </a:prstGeom>
          <a:noFill/>
          <a:ln/>
        </p:spPr>
        <p:txBody>
          <a:bodyPr wrap="square" lIns="0" tIns="0" rIns="0" bIns="0" rtlCol="0" anchor="ctr"/>
          <a:lstStyle/>
          <a:p>
            <a:pPr indent="0" marL="0">
              <a:buNone/>
            </a:pPr>
            <a:r>
              <a:rPr lang="en-US" sz="900" i="1" dirty="0">
                <a:solidFill>
                  <a:srgbClr val="97A2AE"/>
                </a:solidFill>
                <a:latin typeface="Calibri" pitchFamily="34" charset="0"/>
                <a:ea typeface="Calibri" pitchFamily="34" charset="-122"/>
                <a:cs typeface="Calibri" pitchFamily="34" charset="-120"/>
              </a:rPr>
              <a:t>the part that reaches your risk committee</a:t>
            </a:r>
            <a:endParaRPr lang="en-US" sz="900" dirty="0"/>
          </a:p>
        </p:txBody>
      </p:sp>
      <p:sp>
        <p:nvSpPr>
          <p:cNvPr id="19" name="Text 17"/>
          <p:cNvSpPr txBox="1"/>
          <p:nvPr/>
        </p:nvSpPr>
        <p:spPr>
          <a:xfrm>
            <a:off x="8345729" y="1847088"/>
            <a:ext cx="3120847" cy="1892808"/>
          </a:xfrm>
          <a:prstGeom prst="rect">
            <a:avLst/>
          </a:prstGeom>
          <a:noFill/>
          <a:ln/>
        </p:spPr>
        <p:txBody>
          <a:bodyPr wrap="square" lIns="0" tIns="0" rIns="0" bIns="0" rtlCol="0" anchor="t"/>
          <a:lstStyle/>
          <a:p>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Governance: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open standard published Dec 19, 2025. MCP, AGENTS.md and goose sit under the Linux Foundation's Agentic AI Foundation; Agent Skills does not.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Absent from the spec: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versioning, signing, provenance, dependency pinning, rollback, permissions beyond one experimental field.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Snyk ToxicSkills, Feb 2026: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3,984 public skills scanned; 36% carried a security flaw, 13.4% critical, 76 confirmed malicious, 91% of those using prompt injection.
</a:t>
            </a:r>
            <a:pPr indent="0" marL="0">
              <a:lnSpc>
                <a:spcPct val="102000"/>
              </a:lnSpc>
              <a:buNone/>
            </a:pPr>
            <a:r>
              <a:rPr lang="en-US" sz="900" b="1" dirty="0">
                <a:solidFill>
                  <a:srgbClr val="EDEAE4"/>
                </a:solidFill>
                <a:latin typeface="Calibri" pitchFamily="34" charset="0"/>
                <a:ea typeface="Calibri" pitchFamily="34" charset="-122"/>
                <a:cs typeface="Calibri" pitchFamily="34" charset="-120"/>
              </a:rPr>
              <a:t>So: </a:t>
            </a:r>
            <a:pPr indent="0" marL="0">
              <a:lnSpc>
                <a:spcPct val="102000"/>
              </a:lnSpc>
              <a:buNone/>
            </a:pPr>
            <a:r>
              <a:rPr lang="en-US" sz="900" dirty="0">
                <a:solidFill>
                  <a:srgbClr val="97A2AE"/>
                </a:solidFill>
                <a:latin typeface="Calibri" pitchFamily="34" charset="0"/>
                <a:ea typeface="Calibri" pitchFamily="34" charset="-122"/>
                <a:cs typeface="Calibri" pitchFamily="34" charset="-120"/>
              </a:rPr>
              <a:t>a skill is executable supply chain. Review it like a dependency, not like a doc.</a:t>
            </a:r>
            <a:endParaRPr lang="en-US" sz="900" dirty="0"/>
          </a:p>
        </p:txBody>
      </p:sp>
      <p:sp>
        <p:nvSpPr>
          <p:cNvPr id="20" name="Shape 18"/>
          <p:cNvSpPr/>
          <p:nvPr/>
        </p:nvSpPr>
        <p:spPr>
          <a:xfrm>
            <a:off x="457200" y="4183380"/>
            <a:ext cx="109728" cy="109728"/>
          </a:xfrm>
          <a:prstGeom prst="ellipse">
            <a:avLst/>
          </a:prstGeom>
          <a:solidFill>
            <a:srgbClr val="E0A44A"/>
          </a:solidFill>
          <a:ln w="12700">
            <a:solidFill>
              <a:srgbClr val="E0A44A"/>
            </a:solidFill>
            <a:prstDash val="solid"/>
          </a:ln>
        </p:spPr>
      </p:sp>
      <p:sp>
        <p:nvSpPr>
          <p:cNvPr id="21" name="Text 19"/>
          <p:cNvSpPr txBox="1"/>
          <p:nvPr/>
        </p:nvSpPr>
        <p:spPr>
          <a:xfrm>
            <a:off x="640080" y="4133088"/>
            <a:ext cx="5486400" cy="219456"/>
          </a:xfrm>
          <a:prstGeom prst="rect">
            <a:avLst/>
          </a:prstGeom>
          <a:noFill/>
          <a:ln/>
        </p:spPr>
        <p:txBody>
          <a:bodyPr wrap="square" lIns="0" tIns="0" rIns="0" bIns="0" rtlCol="0" anchor="ctr"/>
          <a:lstStyle/>
          <a:p>
            <a:pPr indent="0" marL="0">
              <a:buNone/>
            </a:pPr>
            <a:r>
              <a:rPr lang="en-US" sz="1200" b="1" spc="120" kern="0" dirty="0">
                <a:solidFill>
                  <a:srgbClr val="EDEAE4"/>
                </a:solidFill>
                <a:latin typeface="Calibri" pitchFamily="34" charset="0"/>
                <a:ea typeface="Calibri" pitchFamily="34" charset="-122"/>
                <a:cs typeface="Calibri" pitchFamily="34" charset="-120"/>
              </a:rPr>
              <a:t>WHERE THE GOOD SKILLS ACTUALLY LIVE</a:t>
            </a:r>
            <a:endParaRPr lang="en-US" sz="1200" dirty="0"/>
          </a:p>
        </p:txBody>
      </p:sp>
      <p:sp>
        <p:nvSpPr>
          <p:cNvPr id="22" name="Text 20"/>
          <p:cNvSpPr txBox="1"/>
          <p:nvPr/>
        </p:nvSpPr>
        <p:spPr>
          <a:xfrm>
            <a:off x="6400800" y="4151376"/>
            <a:ext cx="5303520" cy="182880"/>
          </a:xfrm>
          <a:prstGeom prst="rect">
            <a:avLst/>
          </a:prstGeom>
          <a:noFill/>
          <a:ln/>
        </p:spPr>
        <p:txBody>
          <a:bodyPr wrap="square" lIns="0" tIns="0" rIns="0" bIns="0" rtlCol="0" anchor="ctr"/>
          <a:lstStyle/>
          <a:p>
            <a:pPr algn="r" indent="0" marL="0">
              <a:buNone/>
            </a:pPr>
            <a:r>
              <a:rPr lang="en-US" sz="900" i="1" dirty="0">
                <a:solidFill>
                  <a:srgbClr val="97A2AE"/>
                </a:solidFill>
                <a:latin typeface="Calibri" pitchFamily="34" charset="0"/>
                <a:ea typeface="Calibri" pitchFamily="34" charset="-122"/>
                <a:cs typeface="Calibri" pitchFamily="34" charset="-120"/>
              </a:rPr>
              <a:t>GitHub stars, rounded, Sept 2026</a:t>
            </a:r>
            <a:endParaRPr lang="en-US" sz="9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457200" y="4407408"/>
          <a:ext cx="11247120" cy="914400"/>
        </p:xfrm>
        <a:graphic>
          <a:graphicData uri="http://schemas.openxmlformats.org/drawingml/2006/table">
            <a:tbl>
              <a:tblPr/>
              <a:tblGrid>
                <a:gridCol w="2468880"/>
                <a:gridCol w="3794760"/>
                <a:gridCol w="3886200"/>
                <a:gridCol w="1097280"/>
              </a:tblGrid>
              <a:tr h="274320">
                <a:tc>
                  <a:txBody>
                    <a:bodyPr/>
                    <a:lstStyle/>
                    <a:p>
                      <a:pPr indent="0" marL="0">
                        <a:buNone/>
                      </a:pPr>
                      <a:r>
                        <a:rPr lang="en-US" sz="850" b="1" dirty="0">
                          <a:solidFill>
                            <a:srgbClr val="97A2AE"/>
                          </a:solidFill>
                          <a:latin typeface="Calibri" pitchFamily="34" charset="0"/>
                          <a:ea typeface="Calibri" pitchFamily="34" charset="-122"/>
                          <a:cs typeface="Calibri" pitchFamily="34" charset="-120"/>
                        </a:rPr>
                        <a:t>REPOSITORY</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A2028"/>
                    </a:solidFill>
                  </a:tcPr>
                </a:tc>
                <a:tc>
                  <a:txBody>
                    <a:bodyPr/>
                    <a:lstStyle/>
                    <a:p>
                      <a:pPr indent="0" marL="0">
                        <a:buNone/>
                      </a:pPr>
                      <a:r>
                        <a:rPr lang="en-US" sz="850" b="1" dirty="0">
                          <a:solidFill>
                            <a:srgbClr val="97A2AE"/>
                          </a:solidFill>
                          <a:latin typeface="Calibri" pitchFamily="34" charset="0"/>
                          <a:ea typeface="Calibri" pitchFamily="34" charset="-122"/>
                          <a:cs typeface="Calibri" pitchFamily="34" charset="-120"/>
                        </a:rPr>
                        <a:t>WHAT IT IS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A2028"/>
                    </a:solidFill>
                  </a:tcPr>
                </a:tc>
                <a:tc>
                  <a:txBody>
                    <a:bodyPr/>
                    <a:lstStyle/>
                    <a:p>
                      <a:pPr indent="0" marL="0">
                        <a:buNone/>
                      </a:pPr>
                      <a:r>
                        <a:rPr lang="en-US" sz="850" b="1" dirty="0">
                          <a:solidFill>
                            <a:srgbClr val="97A2AE"/>
                          </a:solidFill>
                          <a:latin typeface="Calibri" pitchFamily="34" charset="0"/>
                          <a:ea typeface="Calibri" pitchFamily="34" charset="-122"/>
                          <a:cs typeface="Calibri" pitchFamily="34" charset="-120"/>
                        </a:rPr>
                        <a:t>WHY IT MATTERS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A2028"/>
                    </a:solidFill>
                  </a:tcPr>
                </a:tc>
                <a:tc>
                  <a:txBody>
                    <a:bodyPr/>
                    <a:lstStyle/>
                    <a:p>
                      <a:pPr indent="0" marL="0">
                        <a:buNone/>
                      </a:pPr>
                      <a:r>
                        <a:rPr lang="en-US" sz="850" b="1" dirty="0">
                          <a:solidFill>
                            <a:srgbClr val="97A2AE"/>
                          </a:solidFill>
                          <a:latin typeface="Calibri" pitchFamily="34" charset="0"/>
                          <a:ea typeface="Calibri" pitchFamily="34" charset="-122"/>
                          <a:cs typeface="Calibri" pitchFamily="34" charset="-120"/>
                        </a:rPr>
                        <a:t>STARS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A2028"/>
                    </a:solidFill>
                  </a:tcPr>
                </a:tc>
              </a:tr>
              <a:tr h="274320">
                <a:tc>
                  <a:txBody>
                    <a:bodyPr/>
                    <a:lstStyle/>
                    <a:p>
                      <a:pPr indent="0" marL="0">
                        <a:buNone/>
                      </a:pPr>
                      <a:r>
                        <a:rPr lang="en-US" sz="850" b="1" dirty="0">
                          <a:solidFill>
                            <a:srgbClr val="EDEAE4"/>
                          </a:solidFill>
                          <a:latin typeface="Calibri" pitchFamily="34" charset="0"/>
                          <a:ea typeface="Calibri" pitchFamily="34" charset="-122"/>
                          <a:cs typeface="Calibri" pitchFamily="34" charset="-120"/>
                        </a:rPr>
                        <a:t>obra/superpowers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Methodology as skills: TDD, brainstorming, subagent-driven review</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The reference for skills that enforce a process. MIT, 14 harnesses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~283k</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r>
              <a:tr h="274320">
                <a:tc>
                  <a:txBody>
                    <a:bodyPr/>
                    <a:lstStyle/>
                    <a:p>
                      <a:pPr indent="0" marL="0">
                        <a:buNone/>
                      </a:pPr>
                      <a:r>
                        <a:rPr lang="en-US" sz="850" b="1" dirty="0">
                          <a:solidFill>
                            <a:srgbClr val="EDEAE4"/>
                          </a:solidFill>
                          <a:latin typeface="Calibri" pitchFamily="34" charset="0"/>
                          <a:ea typeface="Calibri" pitchFamily="34" charset="-122"/>
                          <a:cs typeface="Calibri" pitchFamily="34" charset="-120"/>
                        </a:rPr>
                        <a:t>anthropics/skills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Anthropic's reference skills, spec copy and skill template</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docx / pptx / xlsx / pdf: best worked examples of a complex skill</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~169k</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r>
              <a:tr h="274320">
                <a:tc>
                  <a:txBody>
                    <a:bodyPr/>
                    <a:lstStyle/>
                    <a:p>
                      <a:pPr indent="0" marL="0">
                        <a:buNone/>
                      </a:pPr>
                      <a:r>
                        <a:rPr lang="en-US" sz="850" b="1" dirty="0">
                          <a:solidFill>
                            <a:srgbClr val="EDEAE4"/>
                          </a:solidFill>
                          <a:latin typeface="Calibri" pitchFamily="34" charset="0"/>
                          <a:ea typeface="Calibri" pitchFamily="34" charset="-122"/>
                          <a:cs typeface="Calibri" pitchFamily="34" charset="-120"/>
                        </a:rPr>
                        <a:t>agentskills/agentskills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The specification itself, plus the skills-ref validator</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What you cite in a standard, and what you wire into CI</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~21k</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r>
              <a:tr h="274320">
                <a:tc>
                  <a:txBody>
                    <a:bodyPr/>
                    <a:lstStyle/>
                    <a:p>
                      <a:pPr indent="0" marL="0">
                        <a:buNone/>
                      </a:pPr>
                      <a:r>
                        <a:rPr lang="en-US" sz="850" b="1" dirty="0">
                          <a:solidFill>
                            <a:srgbClr val="EDEAE4"/>
                          </a:solidFill>
                          <a:latin typeface="Calibri" pitchFamily="34" charset="0"/>
                          <a:ea typeface="Calibri" pitchFamily="34" charset="-122"/>
                          <a:cs typeface="Calibri" pitchFamily="34" charset="-120"/>
                        </a:rPr>
                        <a:t>obra/superpowers-skills, -marketplace</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Community-editable library plus its curated marketplace</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The distribution pattern: governed marketplace over open library</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r>
              <a:tr h="274320">
                <a:tc>
                  <a:txBody>
                    <a:bodyPr/>
                    <a:lstStyle/>
                    <a:p>
                      <a:pPr indent="0" marL="0">
                        <a:buNone/>
                      </a:pPr>
                      <a:r>
                        <a:rPr lang="en-US" sz="850" b="1" dirty="0">
                          <a:solidFill>
                            <a:srgbClr val="EDEAE4"/>
                          </a:solidFill>
                          <a:latin typeface="Calibri" pitchFamily="34" charset="0"/>
                          <a:ea typeface="Calibri" pitchFamily="34" charset="-122"/>
                          <a:cs typeface="Calibri" pitchFamily="34" charset="-120"/>
                        </a:rPr>
                        <a:t>travisvn/awesome-claude-skills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Curated index of official and community skills, plus guides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Fastest survey of what exists before you write another one</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~15k</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r>
              <a:tr h="274320">
                <a:tc>
                  <a:txBody>
                    <a:bodyPr/>
                    <a:lstStyle/>
                    <a:p>
                      <a:pPr indent="0" marL="0">
                        <a:buNone/>
                      </a:pPr>
                      <a:r>
                        <a:rPr lang="en-US" sz="850" b="1" dirty="0">
                          <a:solidFill>
                            <a:srgbClr val="EDEAE4"/>
                          </a:solidFill>
                          <a:latin typeface="Calibri" pitchFamily="34" charset="0"/>
                          <a:ea typeface="Calibri" pitchFamily="34" charset="-122"/>
                          <a:cs typeface="Calibri" pitchFamily="34" charset="-120"/>
                        </a:rPr>
                        <a:t>laravel/boost, expo/skills, Trail of Bits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Vendor and specialist skills for their own tools</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Closest thing to trusted supply: API owners own the skill</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c>
                  <a:txBody>
                    <a:bodyPr/>
                    <a:lstStyle/>
                    <a:p>
                      <a:pPr indent="0" marL="0">
                        <a:buNone/>
                      </a:pPr>
                      <a:r>
                        <a:rPr lang="en-US" sz="850" dirty="0">
                          <a:solidFill>
                            <a:srgbClr val="97A2AE"/>
                          </a:solidFill>
                          <a:latin typeface="Calibri" pitchFamily="34" charset="0"/>
                          <a:ea typeface="Calibri" pitchFamily="34" charset="-122"/>
                          <a:cs typeface="Calibri" pitchFamily="34" charset="-120"/>
                        </a:rPr>
                        <a:t>-</a:t>
                      </a:r>
                      <a:endParaRPr lang="en-US" sz="850" dirty="0">
                        <a:latin typeface="Calibri" charset="0"/>
                        <a:ea typeface="Calibri" charset="0"/>
                        <a:cs typeface="Calibri" charset="0"/>
                      </a:endParaRPr>
                    </a:p>
                  </a:txBody>
                  <a:tcPr marL="76200" marR="76200" marT="12700" marB="12700" anchor="ctr">
                    <a:lnL w="0" cap="flat" cmpd="sng" algn="ctr">
                      <a:noFill/>
                    </a:lnL>
                    <a:lnR w="0" cap="flat" cmpd="sng" algn="ctr">
                      <a:noFill/>
                    </a:lnR>
                    <a:lnT w="0" cap="flat" cmpd="sng" algn="ctr">
                      <a:noFill/>
                    </a:lnT>
                    <a:lnB w="6350" cap="flat" cmpd="sng" algn="ctr">
                      <a:solidFill>
                        <a:srgbClr val="272E37"/>
                      </a:solidFill>
                      <a:prstDash val="solid"/>
                      <a:round/>
                      <a:headEnd type="none" w="med" len="med"/>
                      <a:tailEnd type="none" w="med" len="med"/>
                    </a:lnB>
                    <a:solidFill>
                      <a:srgbClr val="14181D"/>
                    </a:solidFill>
                  </a:tcPr>
                </a:tc>
              </a:tr>
            </a:tbl>
          </a:graphicData>
        </a:graphic>
      </p:graphicFrame>
      <p:sp>
        <p:nvSpPr>
          <p:cNvPr id="24" name="Text 21"/>
          <p:cNvSpPr txBox="1"/>
          <p:nvPr/>
        </p:nvSpPr>
        <p:spPr>
          <a:xfrm>
            <a:off x="457200" y="6492240"/>
            <a:ext cx="11247120" cy="182880"/>
          </a:xfrm>
          <a:prstGeom prst="rect">
            <a:avLst/>
          </a:prstGeom>
          <a:noFill/>
          <a:ln/>
        </p:spPr>
        <p:txBody>
          <a:bodyPr wrap="square" lIns="0" tIns="0" rIns="0" bIns="0" rtlCol="0" anchor="ctr"/>
          <a:lstStyle/>
          <a:p>
            <a:pPr indent="0" marL="0">
              <a:buNone/>
            </a:pPr>
            <a:r>
              <a:rPr lang="en-US" sz="800" dirty="0">
                <a:solidFill>
                  <a:srgbClr val="6E7A87"/>
                </a:solidFill>
                <a:latin typeface="Calibri" pitchFamily="34" charset="0"/>
                <a:ea typeface="Calibri" pitchFamily="34" charset="-122"/>
                <a:cs typeface="Calibri" pitchFamily="34" charset="-120"/>
              </a:rPr>
              <a:t>Sources: agentskills.io specification and client showcase; agentskills/agentskills; Anthropic open-standard release, Dec 19 2025; Linux Foundation AAIF launch, Dec 9 2025; Snyk ToxicSkills study, Feb 5 2026; GitHub repository pages.</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2AA88B"/>
      </a:hlink>
      <a:folHlink>
        <a:srgbClr val="2AA88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Agents Aren't You: Building Python Repositories for First-Class Agent Identity</dc:title>
  <dc:subject>Turning the unwritten knowledge in your Python repo into instructions agents can actually use</dc:subject>
  <dc:creator>Emily Kenney</dc:creator>
  <cp:lastModifiedBy>Emily Kenney</cp:lastModifiedBy>
  <cp:revision>1</cp:revision>
  <dcterms:created xsi:type="dcterms:W3CDTF">2026-09-12T18:55:03Z</dcterms:created>
  <dcterms:modified xsi:type="dcterms:W3CDTF">2026-09-12T18:55:03Z</dcterms:modified>
</cp:coreProperties>
</file>